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20"/>
  </p:notesMasterIdLst>
  <p:sldIdLst>
    <p:sldId id="256" r:id="rId2"/>
    <p:sldId id="260" r:id="rId3"/>
    <p:sldId id="301" r:id="rId4"/>
    <p:sldId id="298" r:id="rId5"/>
    <p:sldId id="299" r:id="rId6"/>
    <p:sldId id="257" r:id="rId7"/>
    <p:sldId id="282" r:id="rId8"/>
    <p:sldId id="302" r:id="rId9"/>
    <p:sldId id="306" r:id="rId10"/>
    <p:sldId id="261" r:id="rId11"/>
    <p:sldId id="262" r:id="rId12"/>
    <p:sldId id="263" r:id="rId13"/>
    <p:sldId id="270" r:id="rId14"/>
    <p:sldId id="283" r:id="rId15"/>
    <p:sldId id="269" r:id="rId16"/>
    <p:sldId id="264" r:id="rId17"/>
    <p:sldId id="268" r:id="rId18"/>
    <p:sldId id="271" r:id="rId19"/>
    <p:sldId id="378" r:id="rId20"/>
    <p:sldId id="468" r:id="rId21"/>
    <p:sldId id="267" r:id="rId22"/>
    <p:sldId id="285" r:id="rId23"/>
    <p:sldId id="284" r:id="rId24"/>
    <p:sldId id="273" r:id="rId25"/>
    <p:sldId id="275" r:id="rId26"/>
    <p:sldId id="276" r:id="rId27"/>
    <p:sldId id="286" r:id="rId28"/>
    <p:sldId id="420" r:id="rId29"/>
    <p:sldId id="287" r:id="rId30"/>
    <p:sldId id="292" r:id="rId31"/>
    <p:sldId id="288" r:id="rId32"/>
    <p:sldId id="289" r:id="rId33"/>
    <p:sldId id="295" r:id="rId34"/>
    <p:sldId id="305" r:id="rId35"/>
    <p:sldId id="423" r:id="rId36"/>
    <p:sldId id="424" r:id="rId37"/>
    <p:sldId id="425" r:id="rId38"/>
    <p:sldId id="426" r:id="rId39"/>
    <p:sldId id="427" r:id="rId40"/>
    <p:sldId id="428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382" r:id="rId50"/>
    <p:sldId id="389" r:id="rId51"/>
    <p:sldId id="390" r:id="rId52"/>
    <p:sldId id="391" r:id="rId53"/>
    <p:sldId id="392" r:id="rId54"/>
    <p:sldId id="393" r:id="rId55"/>
    <p:sldId id="383" r:id="rId56"/>
    <p:sldId id="385" r:id="rId57"/>
    <p:sldId id="388" r:id="rId58"/>
    <p:sldId id="384" r:id="rId59"/>
    <p:sldId id="439" r:id="rId60"/>
    <p:sldId id="387" r:id="rId61"/>
    <p:sldId id="376" r:id="rId62"/>
    <p:sldId id="297" r:id="rId63"/>
    <p:sldId id="395" r:id="rId64"/>
    <p:sldId id="311" r:id="rId65"/>
    <p:sldId id="314" r:id="rId66"/>
    <p:sldId id="356" r:id="rId67"/>
    <p:sldId id="415" r:id="rId68"/>
    <p:sldId id="416" r:id="rId69"/>
    <p:sldId id="417" r:id="rId70"/>
    <p:sldId id="442" r:id="rId71"/>
    <p:sldId id="443" r:id="rId72"/>
    <p:sldId id="444" r:id="rId73"/>
    <p:sldId id="445" r:id="rId74"/>
    <p:sldId id="446" r:id="rId75"/>
    <p:sldId id="447" r:id="rId76"/>
    <p:sldId id="448" r:id="rId77"/>
    <p:sldId id="449" r:id="rId78"/>
    <p:sldId id="450" r:id="rId79"/>
    <p:sldId id="451" r:id="rId80"/>
    <p:sldId id="452" r:id="rId81"/>
    <p:sldId id="453" r:id="rId82"/>
    <p:sldId id="454" r:id="rId83"/>
    <p:sldId id="455" r:id="rId84"/>
    <p:sldId id="456" r:id="rId85"/>
    <p:sldId id="460" r:id="rId86"/>
    <p:sldId id="467" r:id="rId87"/>
    <p:sldId id="461" r:id="rId88"/>
    <p:sldId id="462" r:id="rId89"/>
    <p:sldId id="463" r:id="rId90"/>
    <p:sldId id="464" r:id="rId91"/>
    <p:sldId id="465" r:id="rId92"/>
    <p:sldId id="469" r:id="rId93"/>
    <p:sldId id="360" r:id="rId94"/>
    <p:sldId id="440" r:id="rId95"/>
    <p:sldId id="466" r:id="rId96"/>
    <p:sldId id="437" r:id="rId97"/>
    <p:sldId id="438" r:id="rId98"/>
    <p:sldId id="418" r:id="rId99"/>
    <p:sldId id="441" r:id="rId100"/>
    <p:sldId id="394" r:id="rId101"/>
    <p:sldId id="319" r:id="rId102"/>
    <p:sldId id="321" r:id="rId103"/>
    <p:sldId id="412" r:id="rId104"/>
    <p:sldId id="413" r:id="rId105"/>
    <p:sldId id="414" r:id="rId106"/>
    <p:sldId id="341" r:id="rId107"/>
    <p:sldId id="342" r:id="rId108"/>
    <p:sldId id="343" r:id="rId109"/>
    <p:sldId id="344" r:id="rId110"/>
    <p:sldId id="345" r:id="rId111"/>
    <p:sldId id="346" r:id="rId112"/>
    <p:sldId id="347" r:id="rId113"/>
    <p:sldId id="348" r:id="rId114"/>
    <p:sldId id="349" r:id="rId115"/>
    <p:sldId id="350" r:id="rId116"/>
    <p:sldId id="351" r:id="rId117"/>
    <p:sldId id="352" r:id="rId118"/>
    <p:sldId id="353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D"/>
    <a:srgbClr val="F3F6FB"/>
    <a:srgbClr val="EDF2F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0815" autoAdjust="0"/>
    <p:restoredTop sz="94660"/>
  </p:normalViewPr>
  <p:slideViewPr>
    <p:cSldViewPr showGuides="1">
      <p:cViewPr varScale="1">
        <p:scale>
          <a:sx n="152" d="100"/>
          <a:sy n="152" d="100"/>
        </p:scale>
        <p:origin x="-49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DE5AF8B9-B92A-4337-ACCE-B1A94610B1AD}" type="presOf" srcId="{3A64FB69-FBCA-4332-8D7E-2BFB0176C9A5}" destId="{2CED8B5D-C2B9-4B07-BABD-AE1445DC19C9}" srcOrd="0" destOrd="0" presId="urn:microsoft.com/office/officeart/2005/8/layout/chevron1"/>
    <dgm:cxn modelId="{E22C2120-BE6C-4D21-9CF6-DE0F0CE208BD}" type="presOf" srcId="{3CE07DD4-CB20-4DC8-8566-B232F487A98A}" destId="{57AC2670-3B9C-467B-9B13-3A39CDA73BB7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AA743E94-75B2-4B2F-B4D5-1A68C765B397}" type="presOf" srcId="{B2D74323-DA6C-47AB-9AE0-18CC9406A30A}" destId="{CD7B9A2C-1600-4135-87AD-E08CF4D82D47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62502C0B-DCD1-4F96-BCC9-D9B090520C17}" type="presOf" srcId="{733F3972-5D26-47AB-A943-0C243ABBE7C4}" destId="{03E3921F-F929-46E2-9126-1AF49A7A4779}" srcOrd="0" destOrd="0" presId="urn:microsoft.com/office/officeart/2005/8/layout/chevron1"/>
    <dgm:cxn modelId="{F09B6968-BBB6-4800-9C5C-774BC38E6C47}" type="presOf" srcId="{1EBB5A39-520B-4E03-A72D-063A9118CD3E}" destId="{7804039E-C251-4EE7-9AFE-AA964E06B698}" srcOrd="0" destOrd="0" presId="urn:microsoft.com/office/officeart/2005/8/layout/chevron1"/>
    <dgm:cxn modelId="{521D0CDD-0CD0-44A2-AF13-5EDF1AB9F23E}" type="presOf" srcId="{0CAFF160-2A31-4901-94F1-F188B20D6130}" destId="{9DB30A47-3CAB-4DBC-AF21-4489C83D0D62}" srcOrd="0" destOrd="0" presId="urn:microsoft.com/office/officeart/2005/8/layout/chevron1"/>
    <dgm:cxn modelId="{992CFCD5-D516-4478-8262-20DBF06F747B}" type="presParOf" srcId="{2CED8B5D-C2B9-4B07-BABD-AE1445DC19C9}" destId="{CD7B9A2C-1600-4135-87AD-E08CF4D82D47}" srcOrd="0" destOrd="0" presId="urn:microsoft.com/office/officeart/2005/8/layout/chevron1"/>
    <dgm:cxn modelId="{1A4C7FA2-8971-4505-9F06-E0AA15FE9AD4}" type="presParOf" srcId="{2CED8B5D-C2B9-4B07-BABD-AE1445DC19C9}" destId="{89D42C15-DF50-43D0-9B24-FB6E7B10F5E8}" srcOrd="1" destOrd="0" presId="urn:microsoft.com/office/officeart/2005/8/layout/chevron1"/>
    <dgm:cxn modelId="{226FF48F-EB46-4C83-823A-7EAC8AD1F4EE}" type="presParOf" srcId="{2CED8B5D-C2B9-4B07-BABD-AE1445DC19C9}" destId="{9DB30A47-3CAB-4DBC-AF21-4489C83D0D62}" srcOrd="2" destOrd="0" presId="urn:microsoft.com/office/officeart/2005/8/layout/chevron1"/>
    <dgm:cxn modelId="{F023DD0C-A96A-41A1-A982-ED0E8536C09E}" type="presParOf" srcId="{2CED8B5D-C2B9-4B07-BABD-AE1445DC19C9}" destId="{7A1E81D6-931E-431B-982A-62D782B1B9ED}" srcOrd="3" destOrd="0" presId="urn:microsoft.com/office/officeart/2005/8/layout/chevron1"/>
    <dgm:cxn modelId="{6BF91F29-0C2E-479E-A809-E1D1B4553E43}" type="presParOf" srcId="{2CED8B5D-C2B9-4B07-BABD-AE1445DC19C9}" destId="{57AC2670-3B9C-467B-9B13-3A39CDA73BB7}" srcOrd="4" destOrd="0" presId="urn:microsoft.com/office/officeart/2005/8/layout/chevron1"/>
    <dgm:cxn modelId="{7CEE7113-FA14-41B0-8F3B-12D53174C791}" type="presParOf" srcId="{2CED8B5D-C2B9-4B07-BABD-AE1445DC19C9}" destId="{B071630C-4571-463D-AD0B-5AB2A945E34C}" srcOrd="5" destOrd="0" presId="urn:microsoft.com/office/officeart/2005/8/layout/chevron1"/>
    <dgm:cxn modelId="{E78C7A94-7288-4B04-8277-CB351BA4E678}" type="presParOf" srcId="{2CED8B5D-C2B9-4B07-BABD-AE1445DC19C9}" destId="{7804039E-C251-4EE7-9AFE-AA964E06B698}" srcOrd="6" destOrd="0" presId="urn:microsoft.com/office/officeart/2005/8/layout/chevron1"/>
    <dgm:cxn modelId="{E0554404-EB8B-4F8D-B40F-6804153EB5BE}" type="presParOf" srcId="{2CED8B5D-C2B9-4B07-BABD-AE1445DC19C9}" destId="{31DDAD7D-C26C-4975-9A12-85DC6401DC84}" srcOrd="7" destOrd="0" presId="urn:microsoft.com/office/officeart/2005/8/layout/chevron1"/>
    <dgm:cxn modelId="{71AFAA4B-D5E2-4F17-A062-3F56343869A3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F87343-8F5F-42F2-8E36-559F812EEB6F}" type="presOf" srcId="{3CE07DD4-CB20-4DC8-8566-B232F487A98A}" destId="{57AC2670-3B9C-467B-9B13-3A39CDA73BB7}" srcOrd="0" destOrd="0" presId="urn:microsoft.com/office/officeart/2005/8/layout/chevron1"/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19AF616B-C44E-47F4-AED1-40F475393E9B}" type="presOf" srcId="{B2D74323-DA6C-47AB-9AE0-18CC9406A30A}" destId="{CD7B9A2C-1600-4135-87AD-E08CF4D82D47}" srcOrd="0" destOrd="0" presId="urn:microsoft.com/office/officeart/2005/8/layout/chevron1"/>
    <dgm:cxn modelId="{A5576602-7BB2-4280-810C-6DA952647230}" type="presOf" srcId="{1EBB5A39-520B-4E03-A72D-063A9118CD3E}" destId="{7804039E-C251-4EE7-9AFE-AA964E06B698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D03CA19B-79E3-448C-BD5D-6A09F0F76506}" type="presOf" srcId="{0CAFF160-2A31-4901-94F1-F188B20D6130}" destId="{9DB30A47-3CAB-4DBC-AF21-4489C83D0D62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2E7652F8-8D18-4FB7-B20D-F4DF250D2356}" type="presOf" srcId="{3A64FB69-FBCA-4332-8D7E-2BFB0176C9A5}" destId="{2CED8B5D-C2B9-4B07-BABD-AE1445DC19C9}" srcOrd="0" destOrd="0" presId="urn:microsoft.com/office/officeart/2005/8/layout/chevron1"/>
    <dgm:cxn modelId="{8D57A39E-503B-4221-AF8D-A715D2712D2E}" type="presOf" srcId="{733F3972-5D26-47AB-A943-0C243ABBE7C4}" destId="{03E3921F-F929-46E2-9126-1AF49A7A4779}" srcOrd="0" destOrd="0" presId="urn:microsoft.com/office/officeart/2005/8/layout/chevron1"/>
    <dgm:cxn modelId="{AED4226B-0D9C-4CF3-B6A7-CAA67D15E18D}" type="presParOf" srcId="{2CED8B5D-C2B9-4B07-BABD-AE1445DC19C9}" destId="{CD7B9A2C-1600-4135-87AD-E08CF4D82D47}" srcOrd="0" destOrd="0" presId="urn:microsoft.com/office/officeart/2005/8/layout/chevron1"/>
    <dgm:cxn modelId="{13EEA274-D906-48B8-ABB8-44E7E0C87CB5}" type="presParOf" srcId="{2CED8B5D-C2B9-4B07-BABD-AE1445DC19C9}" destId="{89D42C15-DF50-43D0-9B24-FB6E7B10F5E8}" srcOrd="1" destOrd="0" presId="urn:microsoft.com/office/officeart/2005/8/layout/chevron1"/>
    <dgm:cxn modelId="{DA065840-49DB-4A45-A09C-8F05DEEC63BE}" type="presParOf" srcId="{2CED8B5D-C2B9-4B07-BABD-AE1445DC19C9}" destId="{9DB30A47-3CAB-4DBC-AF21-4489C83D0D62}" srcOrd="2" destOrd="0" presId="urn:microsoft.com/office/officeart/2005/8/layout/chevron1"/>
    <dgm:cxn modelId="{99ED9069-2DDE-4960-A0A1-84040BAE6C8D}" type="presParOf" srcId="{2CED8B5D-C2B9-4B07-BABD-AE1445DC19C9}" destId="{7A1E81D6-931E-431B-982A-62D782B1B9ED}" srcOrd="3" destOrd="0" presId="urn:microsoft.com/office/officeart/2005/8/layout/chevron1"/>
    <dgm:cxn modelId="{6A357382-779A-4FAD-B921-52F3303B8A9E}" type="presParOf" srcId="{2CED8B5D-C2B9-4B07-BABD-AE1445DC19C9}" destId="{57AC2670-3B9C-467B-9B13-3A39CDA73BB7}" srcOrd="4" destOrd="0" presId="urn:microsoft.com/office/officeart/2005/8/layout/chevron1"/>
    <dgm:cxn modelId="{EF147B86-BA6F-4E0D-8E87-DB68BBC7B2F3}" type="presParOf" srcId="{2CED8B5D-C2B9-4B07-BABD-AE1445DC19C9}" destId="{B071630C-4571-463D-AD0B-5AB2A945E34C}" srcOrd="5" destOrd="0" presId="urn:microsoft.com/office/officeart/2005/8/layout/chevron1"/>
    <dgm:cxn modelId="{3735A670-3D15-4365-A379-EE3F43F70C77}" type="presParOf" srcId="{2CED8B5D-C2B9-4B07-BABD-AE1445DC19C9}" destId="{7804039E-C251-4EE7-9AFE-AA964E06B698}" srcOrd="6" destOrd="0" presId="urn:microsoft.com/office/officeart/2005/8/layout/chevron1"/>
    <dgm:cxn modelId="{D7CACF6F-6BAE-49DF-BC3E-18004296736C}" type="presParOf" srcId="{2CED8B5D-C2B9-4B07-BABD-AE1445DC19C9}" destId="{31DDAD7D-C26C-4975-9A12-85DC6401DC84}" srcOrd="7" destOrd="0" presId="urn:microsoft.com/office/officeart/2005/8/layout/chevron1"/>
    <dgm:cxn modelId="{05A4AA1C-03A8-4CAD-A115-EEBCF96408FF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4E7FEAC2-FF9E-4118-B505-77AE79495B38}" type="presOf" srcId="{3A64FB69-FBCA-4332-8D7E-2BFB0176C9A5}" destId="{2CED8B5D-C2B9-4B07-BABD-AE1445DC19C9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1B2561DC-27D1-4EE1-A635-DCC62A1C45B9}" type="presOf" srcId="{B2D74323-DA6C-47AB-9AE0-18CC9406A30A}" destId="{CD7B9A2C-1600-4135-87AD-E08CF4D82D47}" srcOrd="0" destOrd="0" presId="urn:microsoft.com/office/officeart/2005/8/layout/chevron1"/>
    <dgm:cxn modelId="{A875EC26-72FC-4ADA-9268-04E5BAFADFDD}" type="presOf" srcId="{0CAFF160-2A31-4901-94F1-F188B20D6130}" destId="{9DB30A47-3CAB-4DBC-AF21-4489C83D0D62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6A4F5B37-CB07-49D9-AF4F-06A00341AA35}" type="presOf" srcId="{3CE07DD4-CB20-4DC8-8566-B232F487A98A}" destId="{57AC2670-3B9C-467B-9B13-3A39CDA73BB7}" srcOrd="0" destOrd="0" presId="urn:microsoft.com/office/officeart/2005/8/layout/chevron1"/>
    <dgm:cxn modelId="{F6A3973B-44D5-41EA-9B2E-303345856075}" type="presOf" srcId="{1EBB5A39-520B-4E03-A72D-063A9118CD3E}" destId="{7804039E-C251-4EE7-9AFE-AA964E06B698}" srcOrd="0" destOrd="0" presId="urn:microsoft.com/office/officeart/2005/8/layout/chevron1"/>
    <dgm:cxn modelId="{A51BA862-B1E5-4DAB-B77A-2C11FF223376}" type="presParOf" srcId="{2CED8B5D-C2B9-4B07-BABD-AE1445DC19C9}" destId="{CD7B9A2C-1600-4135-87AD-E08CF4D82D47}" srcOrd="0" destOrd="0" presId="urn:microsoft.com/office/officeart/2005/8/layout/chevron1"/>
    <dgm:cxn modelId="{8B4E2B6A-D119-4652-ADA9-6C5FFB11DB23}" type="presParOf" srcId="{2CED8B5D-C2B9-4B07-BABD-AE1445DC19C9}" destId="{89D42C15-DF50-43D0-9B24-FB6E7B10F5E8}" srcOrd="1" destOrd="0" presId="urn:microsoft.com/office/officeart/2005/8/layout/chevron1"/>
    <dgm:cxn modelId="{C41272CB-4324-4C30-9698-8792E9EDC229}" type="presParOf" srcId="{2CED8B5D-C2B9-4B07-BABD-AE1445DC19C9}" destId="{9DB30A47-3CAB-4DBC-AF21-4489C83D0D62}" srcOrd="2" destOrd="0" presId="urn:microsoft.com/office/officeart/2005/8/layout/chevron1"/>
    <dgm:cxn modelId="{6A1ED835-7444-439D-8D66-DA364B2B905F}" type="presParOf" srcId="{2CED8B5D-C2B9-4B07-BABD-AE1445DC19C9}" destId="{7A1E81D6-931E-431B-982A-62D782B1B9ED}" srcOrd="3" destOrd="0" presId="urn:microsoft.com/office/officeart/2005/8/layout/chevron1"/>
    <dgm:cxn modelId="{DAEDCB34-DE37-434E-93EB-1B17B724EACA}" type="presParOf" srcId="{2CED8B5D-C2B9-4B07-BABD-AE1445DC19C9}" destId="{57AC2670-3B9C-467B-9B13-3A39CDA73BB7}" srcOrd="4" destOrd="0" presId="urn:microsoft.com/office/officeart/2005/8/layout/chevron1"/>
    <dgm:cxn modelId="{93EB96D9-8AE4-4622-BAF3-B55A94108DC9}" type="presParOf" srcId="{2CED8B5D-C2B9-4B07-BABD-AE1445DC19C9}" destId="{B071630C-4571-463D-AD0B-5AB2A945E34C}" srcOrd="5" destOrd="0" presId="urn:microsoft.com/office/officeart/2005/8/layout/chevron1"/>
    <dgm:cxn modelId="{AEDA7440-609A-49F4-A05B-BCFACE715E4A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BD8450-2114-4F8C-A361-B5069F23E93C}" type="presOf" srcId="{733F3972-5D26-47AB-A943-0C243ABBE7C4}" destId="{03E3921F-F929-46E2-9126-1AF49A7A4779}" srcOrd="0" destOrd="0" presId="urn:microsoft.com/office/officeart/2005/8/layout/chevron1"/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2FD2666B-4748-41A3-BF11-4410A9B158E5}" type="presOf" srcId="{1EBB5A39-520B-4E03-A72D-063A9118CD3E}" destId="{7804039E-C251-4EE7-9AFE-AA964E06B698}" srcOrd="0" destOrd="0" presId="urn:microsoft.com/office/officeart/2005/8/layout/chevron1"/>
    <dgm:cxn modelId="{A634C030-6E72-4AF2-BA1E-2733D1ED4EAB}" type="presOf" srcId="{3CE07DD4-CB20-4DC8-8566-B232F487A98A}" destId="{57AC2670-3B9C-467B-9B13-3A39CDA73BB7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76BB7D0A-55CD-4254-A2D4-0BCE993BFDA2}" type="presOf" srcId="{0CAFF160-2A31-4901-94F1-F188B20D6130}" destId="{9DB30A47-3CAB-4DBC-AF21-4489C83D0D62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14C85893-EB28-42C6-AA87-CCDBE8D92004}" type="presOf" srcId="{B2D74323-DA6C-47AB-9AE0-18CC9406A30A}" destId="{CD7B9A2C-1600-4135-87AD-E08CF4D82D47}" srcOrd="0" destOrd="0" presId="urn:microsoft.com/office/officeart/2005/8/layout/chevron1"/>
    <dgm:cxn modelId="{B92240A2-75F0-463F-B8C7-E2B254B83756}" type="presOf" srcId="{3A64FB69-FBCA-4332-8D7E-2BFB0176C9A5}" destId="{2CED8B5D-C2B9-4B07-BABD-AE1445DC19C9}" srcOrd="0" destOrd="0" presId="urn:microsoft.com/office/officeart/2005/8/layout/chevron1"/>
    <dgm:cxn modelId="{D80EF743-4061-4F27-B2FA-D1242582A557}" type="presParOf" srcId="{2CED8B5D-C2B9-4B07-BABD-AE1445DC19C9}" destId="{CD7B9A2C-1600-4135-87AD-E08CF4D82D47}" srcOrd="0" destOrd="0" presId="urn:microsoft.com/office/officeart/2005/8/layout/chevron1"/>
    <dgm:cxn modelId="{FD596EC3-4D2E-4459-954C-78D87C807D7E}" type="presParOf" srcId="{2CED8B5D-C2B9-4B07-BABD-AE1445DC19C9}" destId="{89D42C15-DF50-43D0-9B24-FB6E7B10F5E8}" srcOrd="1" destOrd="0" presId="urn:microsoft.com/office/officeart/2005/8/layout/chevron1"/>
    <dgm:cxn modelId="{369F82EE-EECF-496E-8467-CBB9AA7BF54C}" type="presParOf" srcId="{2CED8B5D-C2B9-4B07-BABD-AE1445DC19C9}" destId="{9DB30A47-3CAB-4DBC-AF21-4489C83D0D62}" srcOrd="2" destOrd="0" presId="urn:microsoft.com/office/officeart/2005/8/layout/chevron1"/>
    <dgm:cxn modelId="{723FD1EB-D0F4-4592-BDBE-5C3C31A8F642}" type="presParOf" srcId="{2CED8B5D-C2B9-4B07-BABD-AE1445DC19C9}" destId="{7A1E81D6-931E-431B-982A-62D782B1B9ED}" srcOrd="3" destOrd="0" presId="urn:microsoft.com/office/officeart/2005/8/layout/chevron1"/>
    <dgm:cxn modelId="{F429B517-5965-4836-B82C-1F2A6D465DF4}" type="presParOf" srcId="{2CED8B5D-C2B9-4B07-BABD-AE1445DC19C9}" destId="{57AC2670-3B9C-467B-9B13-3A39CDA73BB7}" srcOrd="4" destOrd="0" presId="urn:microsoft.com/office/officeart/2005/8/layout/chevron1"/>
    <dgm:cxn modelId="{FAC07D11-2453-4D00-9D97-7D6CFA5D2B96}" type="presParOf" srcId="{2CED8B5D-C2B9-4B07-BABD-AE1445DC19C9}" destId="{B071630C-4571-463D-AD0B-5AB2A945E34C}" srcOrd="5" destOrd="0" presId="urn:microsoft.com/office/officeart/2005/8/layout/chevron1"/>
    <dgm:cxn modelId="{95686163-ABAB-4DF3-81AB-37BBE56B0844}" type="presParOf" srcId="{2CED8B5D-C2B9-4B07-BABD-AE1445DC19C9}" destId="{7804039E-C251-4EE7-9AFE-AA964E06B698}" srcOrd="6" destOrd="0" presId="urn:microsoft.com/office/officeart/2005/8/layout/chevron1"/>
    <dgm:cxn modelId="{B72A9911-86B2-4F52-869F-0C834186ACC2}" type="presParOf" srcId="{2CED8B5D-C2B9-4B07-BABD-AE1445DC19C9}" destId="{31DDAD7D-C26C-4975-9A12-85DC6401DC84}" srcOrd="7" destOrd="0" presId="urn:microsoft.com/office/officeart/2005/8/layout/chevron1"/>
    <dgm:cxn modelId="{128CE30C-1E30-4E68-9AD4-937D7AF26F9E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D7DFE63D-BA25-44A5-AB61-823C3DAFFEEB}" type="presOf" srcId="{1EBB5A39-520B-4E03-A72D-063A9118CD3E}" destId="{7804039E-C251-4EE7-9AFE-AA964E06B698}" srcOrd="0" destOrd="0" presId="urn:microsoft.com/office/officeart/2005/8/layout/chevron1"/>
    <dgm:cxn modelId="{84AA35A1-FA30-47DE-8696-31090085ADCE}" type="presOf" srcId="{3A64FB69-FBCA-4332-8D7E-2BFB0176C9A5}" destId="{2CED8B5D-C2B9-4B07-BABD-AE1445DC19C9}" srcOrd="0" destOrd="0" presId="urn:microsoft.com/office/officeart/2005/8/layout/chevron1"/>
    <dgm:cxn modelId="{B65723EA-0ADE-4360-A592-494EE3F249E6}" type="presOf" srcId="{0CAFF160-2A31-4901-94F1-F188B20D6130}" destId="{9DB30A47-3CAB-4DBC-AF21-4489C83D0D62}" srcOrd="0" destOrd="0" presId="urn:microsoft.com/office/officeart/2005/8/layout/chevron1"/>
    <dgm:cxn modelId="{3740A678-64C8-4F05-8F59-3CCA91B7AEE3}" type="presOf" srcId="{B2D74323-DA6C-47AB-9AE0-18CC9406A30A}" destId="{CD7B9A2C-1600-4135-87AD-E08CF4D82D47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A6512070-3D25-4BEC-A389-0D2F61EF4A9B}" type="presOf" srcId="{3CE07DD4-CB20-4DC8-8566-B232F487A98A}" destId="{57AC2670-3B9C-467B-9B13-3A39CDA73BB7}" srcOrd="0" destOrd="0" presId="urn:microsoft.com/office/officeart/2005/8/layout/chevron1"/>
    <dgm:cxn modelId="{E0BA1687-FD40-42B8-A16C-813F8E737D9A}" type="presParOf" srcId="{2CED8B5D-C2B9-4B07-BABD-AE1445DC19C9}" destId="{CD7B9A2C-1600-4135-87AD-E08CF4D82D47}" srcOrd="0" destOrd="0" presId="urn:microsoft.com/office/officeart/2005/8/layout/chevron1"/>
    <dgm:cxn modelId="{619909FE-F3D7-475D-AEA3-938ADC8DE768}" type="presParOf" srcId="{2CED8B5D-C2B9-4B07-BABD-AE1445DC19C9}" destId="{89D42C15-DF50-43D0-9B24-FB6E7B10F5E8}" srcOrd="1" destOrd="0" presId="urn:microsoft.com/office/officeart/2005/8/layout/chevron1"/>
    <dgm:cxn modelId="{1350ED54-6CB7-4176-829E-44B6EB128912}" type="presParOf" srcId="{2CED8B5D-C2B9-4B07-BABD-AE1445DC19C9}" destId="{9DB30A47-3CAB-4DBC-AF21-4489C83D0D62}" srcOrd="2" destOrd="0" presId="urn:microsoft.com/office/officeart/2005/8/layout/chevron1"/>
    <dgm:cxn modelId="{C8D87719-03AA-4005-BDD4-BAC4FE4D2B9B}" type="presParOf" srcId="{2CED8B5D-C2B9-4B07-BABD-AE1445DC19C9}" destId="{7A1E81D6-931E-431B-982A-62D782B1B9ED}" srcOrd="3" destOrd="0" presId="urn:microsoft.com/office/officeart/2005/8/layout/chevron1"/>
    <dgm:cxn modelId="{58A723A6-B584-42F6-94CA-698F41933464}" type="presParOf" srcId="{2CED8B5D-C2B9-4B07-BABD-AE1445DC19C9}" destId="{57AC2670-3B9C-467B-9B13-3A39CDA73BB7}" srcOrd="4" destOrd="0" presId="urn:microsoft.com/office/officeart/2005/8/layout/chevron1"/>
    <dgm:cxn modelId="{A84F6FB9-1C2B-42DF-BF7D-3D1E1F8BE114}" type="presParOf" srcId="{2CED8B5D-C2B9-4B07-BABD-AE1445DC19C9}" destId="{B071630C-4571-463D-AD0B-5AB2A945E34C}" srcOrd="5" destOrd="0" presId="urn:microsoft.com/office/officeart/2005/8/layout/chevron1"/>
    <dgm:cxn modelId="{92C7BF9C-D6E7-4938-BDA7-93431610C0E9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C5A6F051-681A-4AD6-B4C0-88A8EDCAF651}" type="presOf" srcId="{733F3972-5D26-47AB-A943-0C243ABBE7C4}" destId="{03E3921F-F929-46E2-9126-1AF49A7A4779}" srcOrd="0" destOrd="0" presId="urn:microsoft.com/office/officeart/2005/8/layout/chevron1"/>
    <dgm:cxn modelId="{38D4AAEA-3D00-4912-AD9B-C13FB93AF6F4}" type="presOf" srcId="{3CE07DD4-CB20-4DC8-8566-B232F487A98A}" destId="{57AC2670-3B9C-467B-9B13-3A39CDA73BB7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FCC4AA26-2552-4714-8085-BD5B1C3F9689}" type="presOf" srcId="{0CAFF160-2A31-4901-94F1-F188B20D6130}" destId="{9DB30A47-3CAB-4DBC-AF21-4489C83D0D62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6179F747-A359-4E10-9E7D-ED91871B2C3A}" type="presOf" srcId="{B2D74323-DA6C-47AB-9AE0-18CC9406A30A}" destId="{CD7B9A2C-1600-4135-87AD-E08CF4D82D47}" srcOrd="0" destOrd="0" presId="urn:microsoft.com/office/officeart/2005/8/layout/chevron1"/>
    <dgm:cxn modelId="{5F929BC7-CDAA-4988-9426-F891F4CEE405}" type="presOf" srcId="{1EBB5A39-520B-4E03-A72D-063A9118CD3E}" destId="{7804039E-C251-4EE7-9AFE-AA964E06B698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3AF5C1C8-E4EB-4BDA-81EC-F9FBB4E582D4}" type="presOf" srcId="{3A64FB69-FBCA-4332-8D7E-2BFB0176C9A5}" destId="{2CED8B5D-C2B9-4B07-BABD-AE1445DC19C9}" srcOrd="0" destOrd="0" presId="urn:microsoft.com/office/officeart/2005/8/layout/chevron1"/>
    <dgm:cxn modelId="{5669CAA1-0435-4944-B8D0-6754A03740C6}" type="presParOf" srcId="{2CED8B5D-C2B9-4B07-BABD-AE1445DC19C9}" destId="{CD7B9A2C-1600-4135-87AD-E08CF4D82D47}" srcOrd="0" destOrd="0" presId="urn:microsoft.com/office/officeart/2005/8/layout/chevron1"/>
    <dgm:cxn modelId="{122520E9-F133-4FCF-93B4-ECE2D6689C09}" type="presParOf" srcId="{2CED8B5D-C2B9-4B07-BABD-AE1445DC19C9}" destId="{89D42C15-DF50-43D0-9B24-FB6E7B10F5E8}" srcOrd="1" destOrd="0" presId="urn:microsoft.com/office/officeart/2005/8/layout/chevron1"/>
    <dgm:cxn modelId="{3F8D240E-761A-4162-9BB4-9815286EF7C4}" type="presParOf" srcId="{2CED8B5D-C2B9-4B07-BABD-AE1445DC19C9}" destId="{9DB30A47-3CAB-4DBC-AF21-4489C83D0D62}" srcOrd="2" destOrd="0" presId="urn:microsoft.com/office/officeart/2005/8/layout/chevron1"/>
    <dgm:cxn modelId="{D4D7511D-8520-47CF-8ED4-CCAD3C2C28D2}" type="presParOf" srcId="{2CED8B5D-C2B9-4B07-BABD-AE1445DC19C9}" destId="{7A1E81D6-931E-431B-982A-62D782B1B9ED}" srcOrd="3" destOrd="0" presId="urn:microsoft.com/office/officeart/2005/8/layout/chevron1"/>
    <dgm:cxn modelId="{AB95B44B-6AF5-400A-A6D2-5B39CF432857}" type="presParOf" srcId="{2CED8B5D-C2B9-4B07-BABD-AE1445DC19C9}" destId="{57AC2670-3B9C-467B-9B13-3A39CDA73BB7}" srcOrd="4" destOrd="0" presId="urn:microsoft.com/office/officeart/2005/8/layout/chevron1"/>
    <dgm:cxn modelId="{A0E85E50-1FCC-490D-A308-1F2DEDE0A951}" type="presParOf" srcId="{2CED8B5D-C2B9-4B07-BABD-AE1445DC19C9}" destId="{B071630C-4571-463D-AD0B-5AB2A945E34C}" srcOrd="5" destOrd="0" presId="urn:microsoft.com/office/officeart/2005/8/layout/chevron1"/>
    <dgm:cxn modelId="{60A6A121-2863-44F2-BDBC-B92EC9DBF539}" type="presParOf" srcId="{2CED8B5D-C2B9-4B07-BABD-AE1445DC19C9}" destId="{7804039E-C251-4EE7-9AFE-AA964E06B698}" srcOrd="6" destOrd="0" presId="urn:microsoft.com/office/officeart/2005/8/layout/chevron1"/>
    <dgm:cxn modelId="{848C069B-E159-4F17-B2EF-ED902E4F8FB0}" type="presParOf" srcId="{2CED8B5D-C2B9-4B07-BABD-AE1445DC19C9}" destId="{31DDAD7D-C26C-4975-9A12-85DC6401DC84}" srcOrd="7" destOrd="0" presId="urn:microsoft.com/office/officeart/2005/8/layout/chevron1"/>
    <dgm:cxn modelId="{8B41B1EE-7643-471A-8915-A4278A48554C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32FA5C-37A7-4309-BE72-D61F4F22637D}" type="presOf" srcId="{0CAFF160-2A31-4901-94F1-F188B20D6130}" destId="{9DB30A47-3CAB-4DBC-AF21-4489C83D0D62}" srcOrd="0" destOrd="0" presId="urn:microsoft.com/office/officeart/2005/8/layout/chevron1"/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78C65A5C-4ECC-4D8F-98A2-0CA04CFECC46}" type="presOf" srcId="{B2D74323-DA6C-47AB-9AE0-18CC9406A30A}" destId="{CD7B9A2C-1600-4135-87AD-E08CF4D82D47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7C85A282-30B9-44A8-83B9-E67709641439}" type="presOf" srcId="{3A64FB69-FBCA-4332-8D7E-2BFB0176C9A5}" destId="{2CED8B5D-C2B9-4B07-BABD-AE1445DC19C9}" srcOrd="0" destOrd="0" presId="urn:microsoft.com/office/officeart/2005/8/layout/chevron1"/>
    <dgm:cxn modelId="{432F7A94-95F9-424C-8434-D00DAF8C2D45}" type="presOf" srcId="{1EBB5A39-520B-4E03-A72D-063A9118CD3E}" destId="{7804039E-C251-4EE7-9AFE-AA964E06B698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53A648EA-4560-46F8-9607-F228AA3F20AD}" type="presOf" srcId="{3CE07DD4-CB20-4DC8-8566-B232F487A98A}" destId="{57AC2670-3B9C-467B-9B13-3A39CDA73BB7}" srcOrd="0" destOrd="0" presId="urn:microsoft.com/office/officeart/2005/8/layout/chevron1"/>
    <dgm:cxn modelId="{3F50FD48-3841-4E56-B422-C5D095FC0AF2}" type="presParOf" srcId="{2CED8B5D-C2B9-4B07-BABD-AE1445DC19C9}" destId="{CD7B9A2C-1600-4135-87AD-E08CF4D82D47}" srcOrd="0" destOrd="0" presId="urn:microsoft.com/office/officeart/2005/8/layout/chevron1"/>
    <dgm:cxn modelId="{6B2DAD2F-76DA-48DC-BA72-A57E950BA7D6}" type="presParOf" srcId="{2CED8B5D-C2B9-4B07-BABD-AE1445DC19C9}" destId="{89D42C15-DF50-43D0-9B24-FB6E7B10F5E8}" srcOrd="1" destOrd="0" presId="urn:microsoft.com/office/officeart/2005/8/layout/chevron1"/>
    <dgm:cxn modelId="{967C3288-ACF2-4357-9FC1-2165CC7B4E18}" type="presParOf" srcId="{2CED8B5D-C2B9-4B07-BABD-AE1445DC19C9}" destId="{9DB30A47-3CAB-4DBC-AF21-4489C83D0D62}" srcOrd="2" destOrd="0" presId="urn:microsoft.com/office/officeart/2005/8/layout/chevron1"/>
    <dgm:cxn modelId="{5B695031-EF56-4B87-B688-F713E498C0C5}" type="presParOf" srcId="{2CED8B5D-C2B9-4B07-BABD-AE1445DC19C9}" destId="{7A1E81D6-931E-431B-982A-62D782B1B9ED}" srcOrd="3" destOrd="0" presId="urn:microsoft.com/office/officeart/2005/8/layout/chevron1"/>
    <dgm:cxn modelId="{40BEB347-186E-4B58-A9B3-30FCE400A34F}" type="presParOf" srcId="{2CED8B5D-C2B9-4B07-BABD-AE1445DC19C9}" destId="{57AC2670-3B9C-467B-9B13-3A39CDA73BB7}" srcOrd="4" destOrd="0" presId="urn:microsoft.com/office/officeart/2005/8/layout/chevron1"/>
    <dgm:cxn modelId="{97C93556-77A8-4036-8A51-F8C9767FFD01}" type="presParOf" srcId="{2CED8B5D-C2B9-4B07-BABD-AE1445DC19C9}" destId="{B071630C-4571-463D-AD0B-5AB2A945E34C}" srcOrd="5" destOrd="0" presId="urn:microsoft.com/office/officeart/2005/8/layout/chevron1"/>
    <dgm:cxn modelId="{E3CDB1E7-5B40-4C79-892B-354A60DF6A06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08BF5D15-5FDE-44A9-8D91-801F67CBDCD8}" type="presOf" srcId="{1EBB5A39-520B-4E03-A72D-063A9118CD3E}" destId="{7804039E-C251-4EE7-9AFE-AA964E06B698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85A8B48B-65B6-4693-ADD0-2E40DF3EE6DC}" type="presOf" srcId="{B2D74323-DA6C-47AB-9AE0-18CC9406A30A}" destId="{CD7B9A2C-1600-4135-87AD-E08CF4D82D47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98B60D75-66BD-41A7-B17D-6430410007C5}" type="presOf" srcId="{0CAFF160-2A31-4901-94F1-F188B20D6130}" destId="{9DB30A47-3CAB-4DBC-AF21-4489C83D0D62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B2C62BE0-B032-44C5-8176-54ABA55EDB72}" type="presOf" srcId="{733F3972-5D26-47AB-A943-0C243ABBE7C4}" destId="{03E3921F-F929-46E2-9126-1AF49A7A4779}" srcOrd="0" destOrd="0" presId="urn:microsoft.com/office/officeart/2005/8/layout/chevron1"/>
    <dgm:cxn modelId="{F4BFE1D6-7EC2-4153-BD0F-F0F5892D14C2}" type="presOf" srcId="{3CE07DD4-CB20-4DC8-8566-B232F487A98A}" destId="{57AC2670-3B9C-467B-9B13-3A39CDA73BB7}" srcOrd="0" destOrd="0" presId="urn:microsoft.com/office/officeart/2005/8/layout/chevron1"/>
    <dgm:cxn modelId="{BEA7E090-C439-419B-89C6-5C0FF0CC48E3}" type="presOf" srcId="{3A64FB69-FBCA-4332-8D7E-2BFB0176C9A5}" destId="{2CED8B5D-C2B9-4B07-BABD-AE1445DC19C9}" srcOrd="0" destOrd="0" presId="urn:microsoft.com/office/officeart/2005/8/layout/chevron1"/>
    <dgm:cxn modelId="{5A787703-6424-44EB-B1BC-E2FDAB11EB08}" type="presParOf" srcId="{2CED8B5D-C2B9-4B07-BABD-AE1445DC19C9}" destId="{CD7B9A2C-1600-4135-87AD-E08CF4D82D47}" srcOrd="0" destOrd="0" presId="urn:microsoft.com/office/officeart/2005/8/layout/chevron1"/>
    <dgm:cxn modelId="{ABF15A4B-8556-48C3-BC84-84D6FA13F8AA}" type="presParOf" srcId="{2CED8B5D-C2B9-4B07-BABD-AE1445DC19C9}" destId="{89D42C15-DF50-43D0-9B24-FB6E7B10F5E8}" srcOrd="1" destOrd="0" presId="urn:microsoft.com/office/officeart/2005/8/layout/chevron1"/>
    <dgm:cxn modelId="{4C875710-48BE-401A-93C5-677ED8AA04EF}" type="presParOf" srcId="{2CED8B5D-C2B9-4B07-BABD-AE1445DC19C9}" destId="{9DB30A47-3CAB-4DBC-AF21-4489C83D0D62}" srcOrd="2" destOrd="0" presId="urn:microsoft.com/office/officeart/2005/8/layout/chevron1"/>
    <dgm:cxn modelId="{95B872AC-74D7-43F3-9378-8E45F0046937}" type="presParOf" srcId="{2CED8B5D-C2B9-4B07-BABD-AE1445DC19C9}" destId="{7A1E81D6-931E-431B-982A-62D782B1B9ED}" srcOrd="3" destOrd="0" presId="urn:microsoft.com/office/officeart/2005/8/layout/chevron1"/>
    <dgm:cxn modelId="{C8CF6CD6-65C4-45E9-A972-261C61D9970F}" type="presParOf" srcId="{2CED8B5D-C2B9-4B07-BABD-AE1445DC19C9}" destId="{57AC2670-3B9C-467B-9B13-3A39CDA73BB7}" srcOrd="4" destOrd="0" presId="urn:microsoft.com/office/officeart/2005/8/layout/chevron1"/>
    <dgm:cxn modelId="{C7AE37CC-0A7F-4854-ABBE-19457A2E787E}" type="presParOf" srcId="{2CED8B5D-C2B9-4B07-BABD-AE1445DC19C9}" destId="{B071630C-4571-463D-AD0B-5AB2A945E34C}" srcOrd="5" destOrd="0" presId="urn:microsoft.com/office/officeart/2005/8/layout/chevron1"/>
    <dgm:cxn modelId="{C80FE588-5A39-4A75-AB23-402401461146}" type="presParOf" srcId="{2CED8B5D-C2B9-4B07-BABD-AE1445DC19C9}" destId="{7804039E-C251-4EE7-9AFE-AA964E06B698}" srcOrd="6" destOrd="0" presId="urn:microsoft.com/office/officeart/2005/8/layout/chevron1"/>
    <dgm:cxn modelId="{E9A3340E-B17C-4471-A0CB-3F92304E6C6F}" type="presParOf" srcId="{2CED8B5D-C2B9-4B07-BABD-AE1445DC19C9}" destId="{31DDAD7D-C26C-4975-9A12-85DC6401DC84}" srcOrd="7" destOrd="0" presId="urn:microsoft.com/office/officeart/2005/8/layout/chevron1"/>
    <dgm:cxn modelId="{CE78ED0E-22D7-4ACC-835C-DF94CAB270B6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27AED0B9-F637-483F-861C-9A1029FF001B}" type="presOf" srcId="{3A64FB69-FBCA-4332-8D7E-2BFB0176C9A5}" destId="{2CED8B5D-C2B9-4B07-BABD-AE1445DC19C9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2F03F3C1-8A72-4FEE-8E13-54336C78183D}" type="presOf" srcId="{0CAFF160-2A31-4901-94F1-F188B20D6130}" destId="{9DB30A47-3CAB-4DBC-AF21-4489C83D0D62}" srcOrd="0" destOrd="0" presId="urn:microsoft.com/office/officeart/2005/8/layout/chevron1"/>
    <dgm:cxn modelId="{371E3B0D-7E01-4640-80C9-EAE7F9279D06}" type="presOf" srcId="{B2D74323-DA6C-47AB-9AE0-18CC9406A30A}" destId="{CD7B9A2C-1600-4135-87AD-E08CF4D82D47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339DF3C7-D3B1-47EC-ACAC-1E2A65457EDF}" type="presOf" srcId="{1EBB5A39-520B-4E03-A72D-063A9118CD3E}" destId="{7804039E-C251-4EE7-9AFE-AA964E06B698}" srcOrd="0" destOrd="0" presId="urn:microsoft.com/office/officeart/2005/8/layout/chevron1"/>
    <dgm:cxn modelId="{CBCE2D5E-0728-4B51-95A5-E5BCD333275D}" type="presOf" srcId="{3CE07DD4-CB20-4DC8-8566-B232F487A98A}" destId="{57AC2670-3B9C-467B-9B13-3A39CDA73BB7}" srcOrd="0" destOrd="0" presId="urn:microsoft.com/office/officeart/2005/8/layout/chevron1"/>
    <dgm:cxn modelId="{8810A84A-6F16-4B4A-9999-CB38571C6032}" type="presParOf" srcId="{2CED8B5D-C2B9-4B07-BABD-AE1445DC19C9}" destId="{CD7B9A2C-1600-4135-87AD-E08CF4D82D47}" srcOrd="0" destOrd="0" presId="urn:microsoft.com/office/officeart/2005/8/layout/chevron1"/>
    <dgm:cxn modelId="{9DF05CC5-4486-4F41-9438-0CF68917241F}" type="presParOf" srcId="{2CED8B5D-C2B9-4B07-BABD-AE1445DC19C9}" destId="{89D42C15-DF50-43D0-9B24-FB6E7B10F5E8}" srcOrd="1" destOrd="0" presId="urn:microsoft.com/office/officeart/2005/8/layout/chevron1"/>
    <dgm:cxn modelId="{B665AFE8-A46F-427D-A035-D8F1B6DDC5AC}" type="presParOf" srcId="{2CED8B5D-C2B9-4B07-BABD-AE1445DC19C9}" destId="{9DB30A47-3CAB-4DBC-AF21-4489C83D0D62}" srcOrd="2" destOrd="0" presId="urn:microsoft.com/office/officeart/2005/8/layout/chevron1"/>
    <dgm:cxn modelId="{D6323349-8359-4B4B-B8EC-D2DFF44845C4}" type="presParOf" srcId="{2CED8B5D-C2B9-4B07-BABD-AE1445DC19C9}" destId="{7A1E81D6-931E-431B-982A-62D782B1B9ED}" srcOrd="3" destOrd="0" presId="urn:microsoft.com/office/officeart/2005/8/layout/chevron1"/>
    <dgm:cxn modelId="{D0F6C0DE-F168-44D7-B211-BCD9AD3314C3}" type="presParOf" srcId="{2CED8B5D-C2B9-4B07-BABD-AE1445DC19C9}" destId="{57AC2670-3B9C-467B-9B13-3A39CDA73BB7}" srcOrd="4" destOrd="0" presId="urn:microsoft.com/office/officeart/2005/8/layout/chevron1"/>
    <dgm:cxn modelId="{53B36E84-95A0-498F-B530-B7D3E6323412}" type="presParOf" srcId="{2CED8B5D-C2B9-4B07-BABD-AE1445DC19C9}" destId="{B071630C-4571-463D-AD0B-5AB2A945E34C}" srcOrd="5" destOrd="0" presId="urn:microsoft.com/office/officeart/2005/8/layout/chevron1"/>
    <dgm:cxn modelId="{DAD2DF1D-F2DE-477E-B3C7-3C4A649D3D01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7A17AD37-FCD3-4C01-A478-67A51A2D8E5C}" type="presOf" srcId="{733F3972-5D26-47AB-A943-0C243ABBE7C4}" destId="{03E3921F-F929-46E2-9126-1AF49A7A4779}" srcOrd="0" destOrd="0" presId="urn:microsoft.com/office/officeart/2005/8/layout/chevron1"/>
    <dgm:cxn modelId="{E3BDD3BE-4D9C-4F7F-9EDC-CCBD0805FE4E}" type="presOf" srcId="{0CAFF160-2A31-4901-94F1-F188B20D6130}" destId="{9DB30A47-3CAB-4DBC-AF21-4489C83D0D62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5B0132C9-4AE2-4E9B-A504-BF0D7FE10DB7}" type="presOf" srcId="{3CE07DD4-CB20-4DC8-8566-B232F487A98A}" destId="{57AC2670-3B9C-467B-9B13-3A39CDA73BB7}" srcOrd="0" destOrd="0" presId="urn:microsoft.com/office/officeart/2005/8/layout/chevron1"/>
    <dgm:cxn modelId="{5E0D3E89-1B3C-4937-B898-634C6DF3D8A3}" type="presOf" srcId="{3A64FB69-FBCA-4332-8D7E-2BFB0176C9A5}" destId="{2CED8B5D-C2B9-4B07-BABD-AE1445DC19C9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7F2A24F0-5E17-4AD9-8CF0-0AC4A958B87D}" type="presOf" srcId="{1EBB5A39-520B-4E03-A72D-063A9118CD3E}" destId="{7804039E-C251-4EE7-9AFE-AA964E06B698}" srcOrd="0" destOrd="0" presId="urn:microsoft.com/office/officeart/2005/8/layout/chevron1"/>
    <dgm:cxn modelId="{564D91A0-5CEE-4F67-8B79-03DFA094A9FC}" type="presOf" srcId="{B2D74323-DA6C-47AB-9AE0-18CC9406A30A}" destId="{CD7B9A2C-1600-4135-87AD-E08CF4D82D47}" srcOrd="0" destOrd="0" presId="urn:microsoft.com/office/officeart/2005/8/layout/chevron1"/>
    <dgm:cxn modelId="{58CB28CC-9277-4B75-BC77-7DDB21E74E9E}" type="presParOf" srcId="{2CED8B5D-C2B9-4B07-BABD-AE1445DC19C9}" destId="{CD7B9A2C-1600-4135-87AD-E08CF4D82D47}" srcOrd="0" destOrd="0" presId="urn:microsoft.com/office/officeart/2005/8/layout/chevron1"/>
    <dgm:cxn modelId="{20BD1F4A-BE5A-47E5-AE59-24A629814232}" type="presParOf" srcId="{2CED8B5D-C2B9-4B07-BABD-AE1445DC19C9}" destId="{89D42C15-DF50-43D0-9B24-FB6E7B10F5E8}" srcOrd="1" destOrd="0" presId="urn:microsoft.com/office/officeart/2005/8/layout/chevron1"/>
    <dgm:cxn modelId="{0C22480A-2C7D-494E-8233-40EE3CF686B4}" type="presParOf" srcId="{2CED8B5D-C2B9-4B07-BABD-AE1445DC19C9}" destId="{9DB30A47-3CAB-4DBC-AF21-4489C83D0D62}" srcOrd="2" destOrd="0" presId="urn:microsoft.com/office/officeart/2005/8/layout/chevron1"/>
    <dgm:cxn modelId="{C0DB860F-05A2-4A62-B813-D91F3BD134BA}" type="presParOf" srcId="{2CED8B5D-C2B9-4B07-BABD-AE1445DC19C9}" destId="{7A1E81D6-931E-431B-982A-62D782B1B9ED}" srcOrd="3" destOrd="0" presId="urn:microsoft.com/office/officeart/2005/8/layout/chevron1"/>
    <dgm:cxn modelId="{46425DE4-7F4E-4150-9A7B-B8B6149A75D3}" type="presParOf" srcId="{2CED8B5D-C2B9-4B07-BABD-AE1445DC19C9}" destId="{57AC2670-3B9C-467B-9B13-3A39CDA73BB7}" srcOrd="4" destOrd="0" presId="urn:microsoft.com/office/officeart/2005/8/layout/chevron1"/>
    <dgm:cxn modelId="{CEF9575D-C80D-447D-9743-149355245138}" type="presParOf" srcId="{2CED8B5D-C2B9-4B07-BABD-AE1445DC19C9}" destId="{B071630C-4571-463D-AD0B-5AB2A945E34C}" srcOrd="5" destOrd="0" presId="urn:microsoft.com/office/officeart/2005/8/layout/chevron1"/>
    <dgm:cxn modelId="{D4AB8E3F-CB03-4C3B-8FA1-31FCF9584CA3}" type="presParOf" srcId="{2CED8B5D-C2B9-4B07-BABD-AE1445DC19C9}" destId="{7804039E-C251-4EE7-9AFE-AA964E06B698}" srcOrd="6" destOrd="0" presId="urn:microsoft.com/office/officeart/2005/8/layout/chevron1"/>
    <dgm:cxn modelId="{B3EE88BA-A2F0-489E-B21B-CD5ADA416BD7}" type="presParOf" srcId="{2CED8B5D-C2B9-4B07-BABD-AE1445DC19C9}" destId="{31DDAD7D-C26C-4975-9A12-85DC6401DC84}" srcOrd="7" destOrd="0" presId="urn:microsoft.com/office/officeart/2005/8/layout/chevron1"/>
    <dgm:cxn modelId="{E45CAD73-49DD-4C37-9FC0-0E52355E9F5C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Plain-Text Code Context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Code Suggestion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Island Parsing &amp; Cleanup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0B5494A5-6EBC-4B85-A718-F730F8421AF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Local Resolution &amp; Navigation</a:t>
          </a:r>
          <a:endParaRPr lang="en-US" sz="1400"/>
        </a:p>
      </dgm:t>
    </dgm:pt>
    <dgm:pt modelId="{D3558318-70F8-4FC9-B071-326A2B1AB448}" type="parTrans" cxnId="{73333072-32EA-4FF0-94D8-40D1B30F1D1F}">
      <dgm:prSet/>
      <dgm:spPr/>
      <dgm:t>
        <a:bodyPr/>
        <a:lstStyle/>
        <a:p>
          <a:endParaRPr lang="en-US"/>
        </a:p>
      </dgm:t>
    </dgm:pt>
    <dgm:pt modelId="{FF538637-3E89-4F8A-B4EB-C1AE3205287E}" type="sibTrans" cxnId="{73333072-32EA-4FF0-94D8-40D1B30F1D1F}">
      <dgm:prSet/>
      <dgm:spPr/>
      <dgm:t>
        <a:bodyPr/>
        <a:lstStyle/>
        <a:p>
          <a:endParaRPr lang="en-US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D9DB4E1F-0779-4CEB-9D11-383D7D1D5C8A}" type="pres">
      <dgm:prSet presAssocID="{0B5494A5-6EBC-4B85-A718-F730F8421AF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B6F5142E-1312-48A1-B9C2-68CEC00CD3FF}" type="presOf" srcId="{3A64FB69-FBCA-4332-8D7E-2BFB0176C9A5}" destId="{2CED8B5D-C2B9-4B07-BABD-AE1445DC19C9}" srcOrd="0" destOrd="0" presId="urn:microsoft.com/office/officeart/2005/8/layout/chevron1"/>
    <dgm:cxn modelId="{73333072-32EA-4FF0-94D8-40D1B30F1D1F}" srcId="{3A64FB69-FBCA-4332-8D7E-2BFB0176C9A5}" destId="{0B5494A5-6EBC-4B85-A718-F730F8421AFA}" srcOrd="3" destOrd="0" parTransId="{D3558318-70F8-4FC9-B071-326A2B1AB448}" sibTransId="{FF538637-3E89-4F8A-B4EB-C1AE3205287E}"/>
    <dgm:cxn modelId="{0C9840BF-B083-4E50-905B-70F295DCE135}" type="presOf" srcId="{0CAFF160-2A31-4901-94F1-F188B20D6130}" destId="{9DB30A47-3CAB-4DBC-AF21-4489C83D0D62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0A3109DB-5573-4E29-8E01-77483781667D}" type="presOf" srcId="{B2D74323-DA6C-47AB-9AE0-18CC9406A30A}" destId="{CD7B9A2C-1600-4135-87AD-E08CF4D82D47}" srcOrd="0" destOrd="0" presId="urn:microsoft.com/office/officeart/2005/8/layout/chevron1"/>
    <dgm:cxn modelId="{5F3DB45D-CB3F-4709-BE36-7483FCE91E65}" type="presOf" srcId="{3CE07DD4-CB20-4DC8-8566-B232F487A98A}" destId="{57AC2670-3B9C-467B-9B13-3A39CDA73BB7}" srcOrd="0" destOrd="0" presId="urn:microsoft.com/office/officeart/2005/8/layout/chevron1"/>
    <dgm:cxn modelId="{23A6AD36-251F-40FC-96DB-CF24048BA277}" type="presOf" srcId="{0B5494A5-6EBC-4B85-A718-F730F8421AFA}" destId="{D9DB4E1F-0779-4CEB-9D11-383D7D1D5C8A}" srcOrd="0" destOrd="0" presId="urn:microsoft.com/office/officeart/2005/8/layout/chevron1"/>
    <dgm:cxn modelId="{19C4C309-6986-43BD-BCFA-F1CE311E00CD}" type="presParOf" srcId="{2CED8B5D-C2B9-4B07-BABD-AE1445DC19C9}" destId="{CD7B9A2C-1600-4135-87AD-E08CF4D82D47}" srcOrd="0" destOrd="0" presId="urn:microsoft.com/office/officeart/2005/8/layout/chevron1"/>
    <dgm:cxn modelId="{C683A7FD-12EC-4A89-8258-6D48BDEFB464}" type="presParOf" srcId="{2CED8B5D-C2B9-4B07-BABD-AE1445DC19C9}" destId="{89D42C15-DF50-43D0-9B24-FB6E7B10F5E8}" srcOrd="1" destOrd="0" presId="urn:microsoft.com/office/officeart/2005/8/layout/chevron1"/>
    <dgm:cxn modelId="{89E11230-872A-4F7C-A089-94DA9891BC89}" type="presParOf" srcId="{2CED8B5D-C2B9-4B07-BABD-AE1445DC19C9}" destId="{9DB30A47-3CAB-4DBC-AF21-4489C83D0D62}" srcOrd="2" destOrd="0" presId="urn:microsoft.com/office/officeart/2005/8/layout/chevron1"/>
    <dgm:cxn modelId="{BFCC6521-99A1-4890-90AA-1E099A2928B6}" type="presParOf" srcId="{2CED8B5D-C2B9-4B07-BABD-AE1445DC19C9}" destId="{7A1E81D6-931E-431B-982A-62D782B1B9ED}" srcOrd="3" destOrd="0" presId="urn:microsoft.com/office/officeart/2005/8/layout/chevron1"/>
    <dgm:cxn modelId="{207F9EB8-2BC4-4678-80C3-F301F0142759}" type="presParOf" srcId="{2CED8B5D-C2B9-4B07-BABD-AE1445DC19C9}" destId="{57AC2670-3B9C-467B-9B13-3A39CDA73BB7}" srcOrd="4" destOrd="0" presId="urn:microsoft.com/office/officeart/2005/8/layout/chevron1"/>
    <dgm:cxn modelId="{D0EDD03C-3356-4889-8482-CC6D9F06E13D}" type="presParOf" srcId="{2CED8B5D-C2B9-4B07-BABD-AE1445DC19C9}" destId="{B071630C-4571-463D-AD0B-5AB2A945E34C}" srcOrd="5" destOrd="0" presId="urn:microsoft.com/office/officeart/2005/8/layout/chevron1"/>
    <dgm:cxn modelId="{2CC65E72-23ED-4B01-985D-F1D42A5C215E}" type="presParOf" srcId="{2CED8B5D-C2B9-4B07-BABD-AE1445DC19C9}" destId="{D9DB4E1F-0779-4CEB-9D11-383D7D1D5C8A}" srcOrd="6" destOrd="0" presId="urn:microsoft.com/office/officeart/2005/8/layout/chevro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B8EE3889-B8BC-4C25-A932-9CB81574B1D1}" type="presOf" srcId="{1EBB5A39-520B-4E03-A72D-063A9118CD3E}" destId="{7804039E-C251-4EE7-9AFE-AA964E06B698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02EFCDE4-88E1-4CE6-B4FE-4F58DFE32AAC}" type="presOf" srcId="{733F3972-5D26-47AB-A943-0C243ABBE7C4}" destId="{03E3921F-F929-46E2-9126-1AF49A7A4779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4FCBC8EE-1732-4E89-8EA1-8F77D00A1019}" type="presOf" srcId="{3CE07DD4-CB20-4DC8-8566-B232F487A98A}" destId="{57AC2670-3B9C-467B-9B13-3A39CDA73BB7}" srcOrd="0" destOrd="0" presId="urn:microsoft.com/office/officeart/2005/8/layout/chevron1"/>
    <dgm:cxn modelId="{773FD483-1989-427B-BAE2-A850713AFB3E}" type="presOf" srcId="{B2D74323-DA6C-47AB-9AE0-18CC9406A30A}" destId="{CD7B9A2C-1600-4135-87AD-E08CF4D82D47}" srcOrd="0" destOrd="0" presId="urn:microsoft.com/office/officeart/2005/8/layout/chevron1"/>
    <dgm:cxn modelId="{FA1DE8F6-D4D9-43F7-9F2F-0F3BE64A9B44}" type="presOf" srcId="{0CAFF160-2A31-4901-94F1-F188B20D6130}" destId="{9DB30A47-3CAB-4DBC-AF21-4489C83D0D62}" srcOrd="0" destOrd="0" presId="urn:microsoft.com/office/officeart/2005/8/layout/chevron1"/>
    <dgm:cxn modelId="{2D50CB78-398D-4105-B437-513D9A5CD5E1}" type="presOf" srcId="{3A64FB69-FBCA-4332-8D7E-2BFB0176C9A5}" destId="{2CED8B5D-C2B9-4B07-BABD-AE1445DC19C9}" srcOrd="0" destOrd="0" presId="urn:microsoft.com/office/officeart/2005/8/layout/chevron1"/>
    <dgm:cxn modelId="{87FF9A4F-6CEE-4E82-98CF-978FFCAFAA1F}" type="presParOf" srcId="{2CED8B5D-C2B9-4B07-BABD-AE1445DC19C9}" destId="{CD7B9A2C-1600-4135-87AD-E08CF4D82D47}" srcOrd="0" destOrd="0" presId="urn:microsoft.com/office/officeart/2005/8/layout/chevron1"/>
    <dgm:cxn modelId="{290A7A9B-5FD4-4D4D-9C75-676BA830A468}" type="presParOf" srcId="{2CED8B5D-C2B9-4B07-BABD-AE1445DC19C9}" destId="{89D42C15-DF50-43D0-9B24-FB6E7B10F5E8}" srcOrd="1" destOrd="0" presId="urn:microsoft.com/office/officeart/2005/8/layout/chevron1"/>
    <dgm:cxn modelId="{C9DC1C39-B1B4-4ED4-A83A-FD5485BE22F2}" type="presParOf" srcId="{2CED8B5D-C2B9-4B07-BABD-AE1445DC19C9}" destId="{9DB30A47-3CAB-4DBC-AF21-4489C83D0D62}" srcOrd="2" destOrd="0" presId="urn:microsoft.com/office/officeart/2005/8/layout/chevron1"/>
    <dgm:cxn modelId="{29DB2177-2C9A-4A5D-A9CC-48852CCAB74B}" type="presParOf" srcId="{2CED8B5D-C2B9-4B07-BABD-AE1445DC19C9}" destId="{7A1E81D6-931E-431B-982A-62D782B1B9ED}" srcOrd="3" destOrd="0" presId="urn:microsoft.com/office/officeart/2005/8/layout/chevron1"/>
    <dgm:cxn modelId="{19DA52C0-CCCA-4AD1-81D5-1D0A454D684C}" type="presParOf" srcId="{2CED8B5D-C2B9-4B07-BABD-AE1445DC19C9}" destId="{57AC2670-3B9C-467B-9B13-3A39CDA73BB7}" srcOrd="4" destOrd="0" presId="urn:microsoft.com/office/officeart/2005/8/layout/chevron1"/>
    <dgm:cxn modelId="{6B903A24-58DC-4130-A2DD-B6529AE6848D}" type="presParOf" srcId="{2CED8B5D-C2B9-4B07-BABD-AE1445DC19C9}" destId="{B071630C-4571-463D-AD0B-5AB2A945E34C}" srcOrd="5" destOrd="0" presId="urn:microsoft.com/office/officeart/2005/8/layout/chevron1"/>
    <dgm:cxn modelId="{DDFF49BC-A7E9-4539-A33E-F14E10AD259F}" type="presParOf" srcId="{2CED8B5D-C2B9-4B07-BABD-AE1445DC19C9}" destId="{7804039E-C251-4EE7-9AFE-AA964E06B698}" srcOrd="6" destOrd="0" presId="urn:microsoft.com/office/officeart/2005/8/layout/chevron1"/>
    <dgm:cxn modelId="{A2F456A0-CAE9-4721-934C-23D2CB1DD5FB}" type="presParOf" srcId="{2CED8B5D-C2B9-4B07-BABD-AE1445DC19C9}" destId="{31DDAD7D-C26C-4975-9A12-85DC6401DC84}" srcOrd="7" destOrd="0" presId="urn:microsoft.com/office/officeart/2005/8/layout/chevron1"/>
    <dgm:cxn modelId="{10FBA59A-24BF-4901-A559-B9B0D6A6DD80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DF7840FC-E384-4D95-84CD-685BF6DD3E71}" type="presOf" srcId="{1EBB5A39-520B-4E03-A72D-063A9118CD3E}" destId="{7804039E-C251-4EE7-9AFE-AA964E06B698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DAF94B06-8EDB-4073-89B5-295C4467FB20}" type="presOf" srcId="{3CE07DD4-CB20-4DC8-8566-B232F487A98A}" destId="{57AC2670-3B9C-467B-9B13-3A39CDA73BB7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06B4CEEE-B497-48C6-AF22-22016BF48CDE}" type="presOf" srcId="{733F3972-5D26-47AB-A943-0C243ABBE7C4}" destId="{03E3921F-F929-46E2-9126-1AF49A7A4779}" srcOrd="0" destOrd="0" presId="urn:microsoft.com/office/officeart/2005/8/layout/chevron1"/>
    <dgm:cxn modelId="{544E221D-8661-4FF7-A193-95026AFF09A6}" type="presOf" srcId="{0CAFF160-2A31-4901-94F1-F188B20D6130}" destId="{9DB30A47-3CAB-4DBC-AF21-4489C83D0D62}" srcOrd="0" destOrd="0" presId="urn:microsoft.com/office/officeart/2005/8/layout/chevron1"/>
    <dgm:cxn modelId="{2729E0B5-7384-406F-9689-4AFA1FFD620C}" type="presOf" srcId="{3A64FB69-FBCA-4332-8D7E-2BFB0176C9A5}" destId="{2CED8B5D-C2B9-4B07-BABD-AE1445DC19C9}" srcOrd="0" destOrd="0" presId="urn:microsoft.com/office/officeart/2005/8/layout/chevron1"/>
    <dgm:cxn modelId="{2EC12F1E-A9B5-4902-950E-0FC09BDBD229}" type="presOf" srcId="{B2D74323-DA6C-47AB-9AE0-18CC9406A30A}" destId="{CD7B9A2C-1600-4135-87AD-E08CF4D82D47}" srcOrd="0" destOrd="0" presId="urn:microsoft.com/office/officeart/2005/8/layout/chevron1"/>
    <dgm:cxn modelId="{BEC4E7F5-B2AF-47C8-90F4-DF7C773C330E}" type="presParOf" srcId="{2CED8B5D-C2B9-4B07-BABD-AE1445DC19C9}" destId="{CD7B9A2C-1600-4135-87AD-E08CF4D82D47}" srcOrd="0" destOrd="0" presId="urn:microsoft.com/office/officeart/2005/8/layout/chevron1"/>
    <dgm:cxn modelId="{CED60D36-0200-4C97-B612-3F46BA0E759C}" type="presParOf" srcId="{2CED8B5D-C2B9-4B07-BABD-AE1445DC19C9}" destId="{89D42C15-DF50-43D0-9B24-FB6E7B10F5E8}" srcOrd="1" destOrd="0" presId="urn:microsoft.com/office/officeart/2005/8/layout/chevron1"/>
    <dgm:cxn modelId="{320C355E-78FB-4BFE-B511-B6A3C5798ABC}" type="presParOf" srcId="{2CED8B5D-C2B9-4B07-BABD-AE1445DC19C9}" destId="{9DB30A47-3CAB-4DBC-AF21-4489C83D0D62}" srcOrd="2" destOrd="0" presId="urn:microsoft.com/office/officeart/2005/8/layout/chevron1"/>
    <dgm:cxn modelId="{DC871332-EEB4-4564-8144-9B241DF601F7}" type="presParOf" srcId="{2CED8B5D-C2B9-4B07-BABD-AE1445DC19C9}" destId="{7A1E81D6-931E-431B-982A-62D782B1B9ED}" srcOrd="3" destOrd="0" presId="urn:microsoft.com/office/officeart/2005/8/layout/chevron1"/>
    <dgm:cxn modelId="{690AE99E-BB84-4D68-9082-0481E2142870}" type="presParOf" srcId="{2CED8B5D-C2B9-4B07-BABD-AE1445DC19C9}" destId="{57AC2670-3B9C-467B-9B13-3A39CDA73BB7}" srcOrd="4" destOrd="0" presId="urn:microsoft.com/office/officeart/2005/8/layout/chevron1"/>
    <dgm:cxn modelId="{EFE34DE8-D91D-497E-9157-A6C31D59E762}" type="presParOf" srcId="{2CED8B5D-C2B9-4B07-BABD-AE1445DC19C9}" destId="{B071630C-4571-463D-AD0B-5AB2A945E34C}" srcOrd="5" destOrd="0" presId="urn:microsoft.com/office/officeart/2005/8/layout/chevron1"/>
    <dgm:cxn modelId="{195D3595-964C-4145-977C-4E1D042EF6B1}" type="presParOf" srcId="{2CED8B5D-C2B9-4B07-BABD-AE1445DC19C9}" destId="{7804039E-C251-4EE7-9AFE-AA964E06B698}" srcOrd="6" destOrd="0" presId="urn:microsoft.com/office/officeart/2005/8/layout/chevron1"/>
    <dgm:cxn modelId="{F9B72861-15AA-40DD-BD0B-122CBF3067A4}" type="presParOf" srcId="{2CED8B5D-C2B9-4B07-BABD-AE1445DC19C9}" destId="{31DDAD7D-C26C-4975-9A12-85DC6401DC84}" srcOrd="7" destOrd="0" presId="urn:microsoft.com/office/officeart/2005/8/layout/chevron1"/>
    <dgm:cxn modelId="{B93A0C95-A480-4AD5-B4B3-7EFC25BEDD09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B11152E7-D286-4261-80AA-2A7FDC3482CF}" type="presOf" srcId="{3CE07DD4-CB20-4DC8-8566-B232F487A98A}" destId="{57AC2670-3B9C-467B-9B13-3A39CDA73BB7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DBE44CA2-AF42-4FCA-AE2F-AA224407B935}" type="presOf" srcId="{B2D74323-DA6C-47AB-9AE0-18CC9406A30A}" destId="{CD7B9A2C-1600-4135-87AD-E08CF4D82D47}" srcOrd="0" destOrd="0" presId="urn:microsoft.com/office/officeart/2005/8/layout/chevron1"/>
    <dgm:cxn modelId="{780B4E5A-2FF2-4DFA-967C-7281486EC3EB}" type="presOf" srcId="{3A64FB69-FBCA-4332-8D7E-2BFB0176C9A5}" destId="{2CED8B5D-C2B9-4B07-BABD-AE1445DC19C9}" srcOrd="0" destOrd="0" presId="urn:microsoft.com/office/officeart/2005/8/layout/chevron1"/>
    <dgm:cxn modelId="{B3C42034-23F5-4CB1-BA17-190A2D17BB1B}" type="presOf" srcId="{1EBB5A39-520B-4E03-A72D-063A9118CD3E}" destId="{7804039E-C251-4EE7-9AFE-AA964E06B698}" srcOrd="0" destOrd="0" presId="urn:microsoft.com/office/officeart/2005/8/layout/chevron1"/>
    <dgm:cxn modelId="{B928014F-051A-48FC-9492-2F47E7506348}" type="presOf" srcId="{733F3972-5D26-47AB-A943-0C243ABBE7C4}" destId="{03E3921F-F929-46E2-9126-1AF49A7A4779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309F1CC1-4E26-4EB4-BDE6-420742747314}" type="presOf" srcId="{0CAFF160-2A31-4901-94F1-F188B20D6130}" destId="{9DB30A47-3CAB-4DBC-AF21-4489C83D0D62}" srcOrd="0" destOrd="0" presId="urn:microsoft.com/office/officeart/2005/8/layout/chevron1"/>
    <dgm:cxn modelId="{5BA6366D-E5B8-4365-92D0-73A07D3B29CD}" type="presParOf" srcId="{2CED8B5D-C2B9-4B07-BABD-AE1445DC19C9}" destId="{CD7B9A2C-1600-4135-87AD-E08CF4D82D47}" srcOrd="0" destOrd="0" presId="urn:microsoft.com/office/officeart/2005/8/layout/chevron1"/>
    <dgm:cxn modelId="{A4CD7D04-D11E-4DE9-ACBF-795E354361DF}" type="presParOf" srcId="{2CED8B5D-C2B9-4B07-BABD-AE1445DC19C9}" destId="{89D42C15-DF50-43D0-9B24-FB6E7B10F5E8}" srcOrd="1" destOrd="0" presId="urn:microsoft.com/office/officeart/2005/8/layout/chevron1"/>
    <dgm:cxn modelId="{78F5E3F8-EDC2-4A33-8B2E-B045816921C6}" type="presParOf" srcId="{2CED8B5D-C2B9-4B07-BABD-AE1445DC19C9}" destId="{9DB30A47-3CAB-4DBC-AF21-4489C83D0D62}" srcOrd="2" destOrd="0" presId="urn:microsoft.com/office/officeart/2005/8/layout/chevron1"/>
    <dgm:cxn modelId="{DBD526C6-513F-44F1-A23A-D2569C5AF0A5}" type="presParOf" srcId="{2CED8B5D-C2B9-4B07-BABD-AE1445DC19C9}" destId="{7A1E81D6-931E-431B-982A-62D782B1B9ED}" srcOrd="3" destOrd="0" presId="urn:microsoft.com/office/officeart/2005/8/layout/chevron1"/>
    <dgm:cxn modelId="{EC2E398D-43C7-4211-A2E1-3419C8666EE3}" type="presParOf" srcId="{2CED8B5D-C2B9-4B07-BABD-AE1445DC19C9}" destId="{57AC2670-3B9C-467B-9B13-3A39CDA73BB7}" srcOrd="4" destOrd="0" presId="urn:microsoft.com/office/officeart/2005/8/layout/chevron1"/>
    <dgm:cxn modelId="{E588BCDA-9F66-451E-BB4F-B478741417E4}" type="presParOf" srcId="{2CED8B5D-C2B9-4B07-BABD-AE1445DC19C9}" destId="{B071630C-4571-463D-AD0B-5AB2A945E34C}" srcOrd="5" destOrd="0" presId="urn:microsoft.com/office/officeart/2005/8/layout/chevron1"/>
    <dgm:cxn modelId="{CAC9CCF2-EECC-4A6C-98E0-E9BF6DC902D4}" type="presParOf" srcId="{2CED8B5D-C2B9-4B07-BABD-AE1445DC19C9}" destId="{7804039E-C251-4EE7-9AFE-AA964E06B698}" srcOrd="6" destOrd="0" presId="urn:microsoft.com/office/officeart/2005/8/layout/chevron1"/>
    <dgm:cxn modelId="{8A126645-56A6-4EA1-97C5-D8A1D6463889}" type="presParOf" srcId="{2CED8B5D-C2B9-4B07-BABD-AE1445DC19C9}" destId="{31DDAD7D-C26C-4975-9A12-85DC6401DC84}" srcOrd="7" destOrd="0" presId="urn:microsoft.com/office/officeart/2005/8/layout/chevron1"/>
    <dgm:cxn modelId="{EDE3FBA8-9B67-484E-B989-2120F0E702D6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82C52F1D-8C68-4C6E-A605-7A048A50D116}" type="presOf" srcId="{B2D74323-DA6C-47AB-9AE0-18CC9406A30A}" destId="{CD7B9A2C-1600-4135-87AD-E08CF4D82D47}" srcOrd="0" destOrd="0" presId="urn:microsoft.com/office/officeart/2005/8/layout/chevron1"/>
    <dgm:cxn modelId="{2FA6524B-1269-4F34-98D1-D822AB1E1B11}" type="presOf" srcId="{733F3972-5D26-47AB-A943-0C243ABBE7C4}" destId="{03E3921F-F929-46E2-9126-1AF49A7A4779}" srcOrd="0" destOrd="0" presId="urn:microsoft.com/office/officeart/2005/8/layout/chevron1"/>
    <dgm:cxn modelId="{627BE72A-E16A-4F7C-98F1-3796755FD52F}" type="presOf" srcId="{0CAFF160-2A31-4901-94F1-F188B20D6130}" destId="{9DB30A47-3CAB-4DBC-AF21-4489C83D0D62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8516D6F5-A944-4377-971C-BBD10A09A6FA}" type="presOf" srcId="{1EBB5A39-520B-4E03-A72D-063A9118CD3E}" destId="{7804039E-C251-4EE7-9AFE-AA964E06B698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6A839509-0060-4ECE-B1F6-DB9A1A0C5EA5}" type="presOf" srcId="{3CE07DD4-CB20-4DC8-8566-B232F487A98A}" destId="{57AC2670-3B9C-467B-9B13-3A39CDA73BB7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F9A9824E-C0B7-4170-BD47-1A49F82E9711}" type="presOf" srcId="{3A64FB69-FBCA-4332-8D7E-2BFB0176C9A5}" destId="{2CED8B5D-C2B9-4B07-BABD-AE1445DC19C9}" srcOrd="0" destOrd="0" presId="urn:microsoft.com/office/officeart/2005/8/layout/chevron1"/>
    <dgm:cxn modelId="{5ACACE7C-7BAA-4441-98E1-74B61882A503}" type="presParOf" srcId="{2CED8B5D-C2B9-4B07-BABD-AE1445DC19C9}" destId="{CD7B9A2C-1600-4135-87AD-E08CF4D82D47}" srcOrd="0" destOrd="0" presId="urn:microsoft.com/office/officeart/2005/8/layout/chevron1"/>
    <dgm:cxn modelId="{CE51DEEC-72A9-489E-AFB5-70895C66D540}" type="presParOf" srcId="{2CED8B5D-C2B9-4B07-BABD-AE1445DC19C9}" destId="{89D42C15-DF50-43D0-9B24-FB6E7B10F5E8}" srcOrd="1" destOrd="0" presId="urn:microsoft.com/office/officeart/2005/8/layout/chevron1"/>
    <dgm:cxn modelId="{18623BB8-5A01-476E-B5D6-B5DB8BC18B96}" type="presParOf" srcId="{2CED8B5D-C2B9-4B07-BABD-AE1445DC19C9}" destId="{9DB30A47-3CAB-4DBC-AF21-4489C83D0D62}" srcOrd="2" destOrd="0" presId="urn:microsoft.com/office/officeart/2005/8/layout/chevron1"/>
    <dgm:cxn modelId="{42972CA1-FD32-4907-B352-399D26FB795D}" type="presParOf" srcId="{2CED8B5D-C2B9-4B07-BABD-AE1445DC19C9}" destId="{7A1E81D6-931E-431B-982A-62D782B1B9ED}" srcOrd="3" destOrd="0" presId="urn:microsoft.com/office/officeart/2005/8/layout/chevron1"/>
    <dgm:cxn modelId="{4137D397-9EED-4594-A1A0-5CADD9F33A60}" type="presParOf" srcId="{2CED8B5D-C2B9-4B07-BABD-AE1445DC19C9}" destId="{57AC2670-3B9C-467B-9B13-3A39CDA73BB7}" srcOrd="4" destOrd="0" presId="urn:microsoft.com/office/officeart/2005/8/layout/chevron1"/>
    <dgm:cxn modelId="{4CD6F92C-9B61-4817-B5A9-4B1E56BA9EB7}" type="presParOf" srcId="{2CED8B5D-C2B9-4B07-BABD-AE1445DC19C9}" destId="{B071630C-4571-463D-AD0B-5AB2A945E34C}" srcOrd="5" destOrd="0" presId="urn:microsoft.com/office/officeart/2005/8/layout/chevron1"/>
    <dgm:cxn modelId="{3858459A-CBD2-4D39-AA3B-B8FD5347622C}" type="presParOf" srcId="{2CED8B5D-C2B9-4B07-BABD-AE1445DC19C9}" destId="{7804039E-C251-4EE7-9AFE-AA964E06B698}" srcOrd="6" destOrd="0" presId="urn:microsoft.com/office/officeart/2005/8/layout/chevron1"/>
    <dgm:cxn modelId="{6FC196C1-49FF-4A01-80C0-7C8FDDAB6AA7}" type="presParOf" srcId="{2CED8B5D-C2B9-4B07-BABD-AE1445DC19C9}" destId="{31DDAD7D-C26C-4975-9A12-85DC6401DC84}" srcOrd="7" destOrd="0" presId="urn:microsoft.com/office/officeart/2005/8/layout/chevron1"/>
    <dgm:cxn modelId="{2D118B8A-66B5-42F6-BE8A-50F90FC1CDD8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A7B775-A771-490F-ABEF-479BC7928974}" type="presOf" srcId="{3A64FB69-FBCA-4332-8D7E-2BFB0176C9A5}" destId="{2CED8B5D-C2B9-4B07-BABD-AE1445DC19C9}" srcOrd="0" destOrd="0" presId="urn:microsoft.com/office/officeart/2005/8/layout/chevron1"/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8C0A96D6-0662-46D2-BBA0-FB38DBA26AC0}" type="presOf" srcId="{0CAFF160-2A31-4901-94F1-F188B20D6130}" destId="{9DB30A47-3CAB-4DBC-AF21-4489C83D0D62}" srcOrd="0" destOrd="0" presId="urn:microsoft.com/office/officeart/2005/8/layout/chevron1"/>
    <dgm:cxn modelId="{0C2FA7B6-B2C8-4120-9E5F-50156ED5B62A}" type="presOf" srcId="{B2D74323-DA6C-47AB-9AE0-18CC9406A30A}" destId="{CD7B9A2C-1600-4135-87AD-E08CF4D82D47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A9818AEE-BA19-4566-AE28-25EA7719882A}" type="presOf" srcId="{733F3972-5D26-47AB-A943-0C243ABBE7C4}" destId="{03E3921F-F929-46E2-9126-1AF49A7A4779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AD000061-1121-4061-A93C-F2661ADE0E93}" type="presOf" srcId="{3CE07DD4-CB20-4DC8-8566-B232F487A98A}" destId="{57AC2670-3B9C-467B-9B13-3A39CDA73BB7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094BB8A0-41A0-4B96-A2D1-857B9FDFACD1}" type="presOf" srcId="{1EBB5A39-520B-4E03-A72D-063A9118CD3E}" destId="{7804039E-C251-4EE7-9AFE-AA964E06B698}" srcOrd="0" destOrd="0" presId="urn:microsoft.com/office/officeart/2005/8/layout/chevron1"/>
    <dgm:cxn modelId="{799ACF22-4CFD-4F51-A3FE-5A23239CFDF3}" type="presParOf" srcId="{2CED8B5D-C2B9-4B07-BABD-AE1445DC19C9}" destId="{CD7B9A2C-1600-4135-87AD-E08CF4D82D47}" srcOrd="0" destOrd="0" presId="urn:microsoft.com/office/officeart/2005/8/layout/chevron1"/>
    <dgm:cxn modelId="{4F1904DC-1F4C-4A8A-B96B-E4E6D138C075}" type="presParOf" srcId="{2CED8B5D-C2B9-4B07-BABD-AE1445DC19C9}" destId="{89D42C15-DF50-43D0-9B24-FB6E7B10F5E8}" srcOrd="1" destOrd="0" presId="urn:microsoft.com/office/officeart/2005/8/layout/chevron1"/>
    <dgm:cxn modelId="{98AF9AFE-6AB2-4758-B0C3-DA41157DF520}" type="presParOf" srcId="{2CED8B5D-C2B9-4B07-BABD-AE1445DC19C9}" destId="{9DB30A47-3CAB-4DBC-AF21-4489C83D0D62}" srcOrd="2" destOrd="0" presId="urn:microsoft.com/office/officeart/2005/8/layout/chevron1"/>
    <dgm:cxn modelId="{B08ED132-BA53-4806-BBBB-311DB81E0BC0}" type="presParOf" srcId="{2CED8B5D-C2B9-4B07-BABD-AE1445DC19C9}" destId="{7A1E81D6-931E-431B-982A-62D782B1B9ED}" srcOrd="3" destOrd="0" presId="urn:microsoft.com/office/officeart/2005/8/layout/chevron1"/>
    <dgm:cxn modelId="{A671674E-FA0D-4E1A-A834-59BB6EFFE8E1}" type="presParOf" srcId="{2CED8B5D-C2B9-4B07-BABD-AE1445DC19C9}" destId="{57AC2670-3B9C-467B-9B13-3A39CDA73BB7}" srcOrd="4" destOrd="0" presId="urn:microsoft.com/office/officeart/2005/8/layout/chevron1"/>
    <dgm:cxn modelId="{C338701A-DBA1-4093-B83A-01ECF5869CDA}" type="presParOf" srcId="{2CED8B5D-C2B9-4B07-BABD-AE1445DC19C9}" destId="{B071630C-4571-463D-AD0B-5AB2A945E34C}" srcOrd="5" destOrd="0" presId="urn:microsoft.com/office/officeart/2005/8/layout/chevron1"/>
    <dgm:cxn modelId="{6F6E63BF-C8FA-4ECB-92F1-D8115C5EC686}" type="presParOf" srcId="{2CED8B5D-C2B9-4B07-BABD-AE1445DC19C9}" destId="{7804039E-C251-4EE7-9AFE-AA964E06B698}" srcOrd="6" destOrd="0" presId="urn:microsoft.com/office/officeart/2005/8/layout/chevron1"/>
    <dgm:cxn modelId="{F1638202-610E-4D21-A18F-90FB5972E209}" type="presParOf" srcId="{2CED8B5D-C2B9-4B07-BABD-AE1445DC19C9}" destId="{31DDAD7D-C26C-4975-9A12-85DC6401DC84}" srcOrd="7" destOrd="0" presId="urn:microsoft.com/office/officeart/2005/8/layout/chevron1"/>
    <dgm:cxn modelId="{D797DE08-AE27-4522-894F-34A4FE05D3D0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8CFB578-0723-4C58-BB4D-12A0EC947713}" type="presOf" srcId="{0CAFF160-2A31-4901-94F1-F188B20D6130}" destId="{9DB30A47-3CAB-4DBC-AF21-4489C83D0D62}" srcOrd="0" destOrd="0" presId="urn:microsoft.com/office/officeart/2005/8/layout/chevron1"/>
    <dgm:cxn modelId="{9FFCFAA8-E7E9-4D4A-A60B-EE81BD031FDD}" type="presOf" srcId="{3A64FB69-FBCA-4332-8D7E-2BFB0176C9A5}" destId="{2CED8B5D-C2B9-4B07-BABD-AE1445DC19C9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AC4F70B5-7C86-4FF3-992A-C19A4B314DFD}" type="presOf" srcId="{1EBB5A39-520B-4E03-A72D-063A9118CD3E}" destId="{7804039E-C251-4EE7-9AFE-AA964E06B698}" srcOrd="0" destOrd="0" presId="urn:microsoft.com/office/officeart/2005/8/layout/chevron1"/>
    <dgm:cxn modelId="{889B3C07-0CD8-4602-9667-97588FA35589}" type="presOf" srcId="{3CE07DD4-CB20-4DC8-8566-B232F487A98A}" destId="{57AC2670-3B9C-467B-9B13-3A39CDA73BB7}" srcOrd="0" destOrd="0" presId="urn:microsoft.com/office/officeart/2005/8/layout/chevron1"/>
    <dgm:cxn modelId="{B9926786-AE86-45E3-AEDE-DF4C3A1CF1DC}" type="presOf" srcId="{B2D74323-DA6C-47AB-9AE0-18CC9406A30A}" destId="{CD7B9A2C-1600-4135-87AD-E08CF4D82D47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987507FF-D15B-475E-A891-5BE41E48AAEF}" type="presParOf" srcId="{2CED8B5D-C2B9-4B07-BABD-AE1445DC19C9}" destId="{CD7B9A2C-1600-4135-87AD-E08CF4D82D47}" srcOrd="0" destOrd="0" presId="urn:microsoft.com/office/officeart/2005/8/layout/chevron1"/>
    <dgm:cxn modelId="{E473F5A1-63D9-41CF-BDB8-FC10A1A6AC72}" type="presParOf" srcId="{2CED8B5D-C2B9-4B07-BABD-AE1445DC19C9}" destId="{89D42C15-DF50-43D0-9B24-FB6E7B10F5E8}" srcOrd="1" destOrd="0" presId="urn:microsoft.com/office/officeart/2005/8/layout/chevron1"/>
    <dgm:cxn modelId="{F79C6DC5-1C03-410C-BEFB-343F7F246A79}" type="presParOf" srcId="{2CED8B5D-C2B9-4B07-BABD-AE1445DC19C9}" destId="{9DB30A47-3CAB-4DBC-AF21-4489C83D0D62}" srcOrd="2" destOrd="0" presId="urn:microsoft.com/office/officeart/2005/8/layout/chevron1"/>
    <dgm:cxn modelId="{F23295AE-8FED-4F37-8049-5F6BF37C695A}" type="presParOf" srcId="{2CED8B5D-C2B9-4B07-BABD-AE1445DC19C9}" destId="{7A1E81D6-931E-431B-982A-62D782B1B9ED}" srcOrd="3" destOrd="0" presId="urn:microsoft.com/office/officeart/2005/8/layout/chevron1"/>
    <dgm:cxn modelId="{EC86F932-554F-46DF-B686-3A06354D7A9E}" type="presParOf" srcId="{2CED8B5D-C2B9-4B07-BABD-AE1445DC19C9}" destId="{57AC2670-3B9C-467B-9B13-3A39CDA73BB7}" srcOrd="4" destOrd="0" presId="urn:microsoft.com/office/officeart/2005/8/layout/chevron1"/>
    <dgm:cxn modelId="{1284B8BE-648B-4B71-B26E-EDB298C7F00F}" type="presParOf" srcId="{2CED8B5D-C2B9-4B07-BABD-AE1445DC19C9}" destId="{B071630C-4571-463D-AD0B-5AB2A945E34C}" srcOrd="5" destOrd="0" presId="urn:microsoft.com/office/officeart/2005/8/layout/chevron1"/>
    <dgm:cxn modelId="{2923CD91-1476-4512-BD82-C5AA0B72ED06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Parsing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Compilation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Feature Extraction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Rule-Based Decision or ML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733F3972-5D26-47AB-A943-0C243ABBE7C4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3C5D257B-269D-4313-9376-D92319BA0062}" type="parTrans" cxnId="{0B6B9A80-A775-4341-858A-4E2D570DACA1}">
      <dgm:prSet/>
      <dgm:spPr/>
      <dgm:t>
        <a:bodyPr/>
        <a:lstStyle/>
        <a:p>
          <a:endParaRPr lang="en-US" sz="1400"/>
        </a:p>
      </dgm:t>
    </dgm:pt>
    <dgm:pt modelId="{3B45B9B4-41BE-4678-B4BE-08AFE64FF666}" type="sibTrans" cxnId="{0B6B9A80-A775-4341-858A-4E2D570DACA1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DAD7D-C26C-4975-9A12-85DC6401DC84}" type="pres">
      <dgm:prSet presAssocID="{941BAEA5-C310-4592-B113-58E5F89DE5FF}" presName="parTxOnlySpace" presStyleCnt="0"/>
      <dgm:spPr/>
    </dgm:pt>
    <dgm:pt modelId="{03E3921F-F929-46E2-9126-1AF49A7A4779}" type="pres">
      <dgm:prSet presAssocID="{733F3972-5D26-47AB-A943-0C243ABBE7C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E5217630-B69B-4827-A973-7DEFA7C1D1CD}" type="presOf" srcId="{0CAFF160-2A31-4901-94F1-F188B20D6130}" destId="{9DB30A47-3CAB-4DBC-AF21-4489C83D0D62}" srcOrd="0" destOrd="0" presId="urn:microsoft.com/office/officeart/2005/8/layout/chevron1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CF644CEB-20BB-4E22-870C-655F684B0802}" type="presOf" srcId="{3CE07DD4-CB20-4DC8-8566-B232F487A98A}" destId="{57AC2670-3B9C-467B-9B13-3A39CDA73BB7}" srcOrd="0" destOrd="0" presId="urn:microsoft.com/office/officeart/2005/8/layout/chevron1"/>
    <dgm:cxn modelId="{E8EBC397-C561-43F2-A993-796C1E5DE7BE}" type="presOf" srcId="{3A64FB69-FBCA-4332-8D7E-2BFB0176C9A5}" destId="{2CED8B5D-C2B9-4B07-BABD-AE1445DC19C9}" srcOrd="0" destOrd="0" presId="urn:microsoft.com/office/officeart/2005/8/layout/chevron1"/>
    <dgm:cxn modelId="{453617A7-0568-4E1B-9042-495B4B7068AA}" type="presOf" srcId="{B2D74323-DA6C-47AB-9AE0-18CC9406A30A}" destId="{CD7B9A2C-1600-4135-87AD-E08CF4D82D47}" srcOrd="0" destOrd="0" presId="urn:microsoft.com/office/officeart/2005/8/layout/chevron1"/>
    <dgm:cxn modelId="{0B6B9A80-A775-4341-858A-4E2D570DACA1}" srcId="{3A64FB69-FBCA-4332-8D7E-2BFB0176C9A5}" destId="{733F3972-5D26-47AB-A943-0C243ABBE7C4}" srcOrd="4" destOrd="0" parTransId="{3C5D257B-269D-4313-9376-D92319BA0062}" sibTransId="{3B45B9B4-41BE-4678-B4BE-08AFE64FF666}"/>
    <dgm:cxn modelId="{10AE338A-1211-42F3-89C5-E9432791EBD1}" type="presOf" srcId="{1EBB5A39-520B-4E03-A72D-063A9118CD3E}" destId="{7804039E-C251-4EE7-9AFE-AA964E06B698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0B0A9CDD-C1A1-4EDA-8AF2-4F5D29FD3677}" type="presOf" srcId="{733F3972-5D26-47AB-A943-0C243ABBE7C4}" destId="{03E3921F-F929-46E2-9126-1AF49A7A4779}" srcOrd="0" destOrd="0" presId="urn:microsoft.com/office/officeart/2005/8/layout/chevron1"/>
    <dgm:cxn modelId="{B532DC6B-249D-4DAF-8AD6-7639DDE50BDA}" type="presParOf" srcId="{2CED8B5D-C2B9-4B07-BABD-AE1445DC19C9}" destId="{CD7B9A2C-1600-4135-87AD-E08CF4D82D47}" srcOrd="0" destOrd="0" presId="urn:microsoft.com/office/officeart/2005/8/layout/chevron1"/>
    <dgm:cxn modelId="{6C17F954-2E0A-4BE2-8891-96A4FA59AD13}" type="presParOf" srcId="{2CED8B5D-C2B9-4B07-BABD-AE1445DC19C9}" destId="{89D42C15-DF50-43D0-9B24-FB6E7B10F5E8}" srcOrd="1" destOrd="0" presId="urn:microsoft.com/office/officeart/2005/8/layout/chevron1"/>
    <dgm:cxn modelId="{0C651891-3126-40FB-BFF4-DD4BBB7E5F4E}" type="presParOf" srcId="{2CED8B5D-C2B9-4B07-BABD-AE1445DC19C9}" destId="{9DB30A47-3CAB-4DBC-AF21-4489C83D0D62}" srcOrd="2" destOrd="0" presId="urn:microsoft.com/office/officeart/2005/8/layout/chevron1"/>
    <dgm:cxn modelId="{6BA575A5-AC40-482D-BF58-39109499A6A6}" type="presParOf" srcId="{2CED8B5D-C2B9-4B07-BABD-AE1445DC19C9}" destId="{7A1E81D6-931E-431B-982A-62D782B1B9ED}" srcOrd="3" destOrd="0" presId="urn:microsoft.com/office/officeart/2005/8/layout/chevron1"/>
    <dgm:cxn modelId="{356D3A02-77FD-463E-AE38-2E3C1C31A24C}" type="presParOf" srcId="{2CED8B5D-C2B9-4B07-BABD-AE1445DC19C9}" destId="{57AC2670-3B9C-467B-9B13-3A39CDA73BB7}" srcOrd="4" destOrd="0" presId="urn:microsoft.com/office/officeart/2005/8/layout/chevron1"/>
    <dgm:cxn modelId="{216CA766-1980-4D8E-BC30-9BBAD0F95F06}" type="presParOf" srcId="{2CED8B5D-C2B9-4B07-BABD-AE1445DC19C9}" destId="{B071630C-4571-463D-AD0B-5AB2A945E34C}" srcOrd="5" destOrd="0" presId="urn:microsoft.com/office/officeart/2005/8/layout/chevron1"/>
    <dgm:cxn modelId="{EB7B9A2E-220C-414D-8FBE-66CB8F8E0E0A}" type="presParOf" srcId="{2CED8B5D-C2B9-4B07-BABD-AE1445DC19C9}" destId="{7804039E-C251-4EE7-9AFE-AA964E06B698}" srcOrd="6" destOrd="0" presId="urn:microsoft.com/office/officeart/2005/8/layout/chevron1"/>
    <dgm:cxn modelId="{7C1077D7-0A83-4675-BFF8-3E371420737C}" type="presParOf" srcId="{2CED8B5D-C2B9-4B07-BABD-AE1445DC19C9}" destId="{31DDAD7D-C26C-4975-9A12-85DC6401DC84}" srcOrd="7" destOrd="0" presId="urn:microsoft.com/office/officeart/2005/8/layout/chevron1"/>
    <dgm:cxn modelId="{BC82D5E8-AAAF-4AE9-B73D-3C457559DFC3}" type="presParOf" srcId="{2CED8B5D-C2B9-4B07-BABD-AE1445DC19C9}" destId="{03E3921F-F929-46E2-9126-1AF49A7A4779}" srcOrd="8" destOrd="0" presId="urn:microsoft.com/office/officeart/2005/8/layout/chevron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64FB69-FBCA-4332-8D7E-2BFB0176C9A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D74323-DA6C-47AB-9AE0-18CC9406A30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Plain Data + Outcomes</a:t>
          </a:r>
          <a:endParaRPr lang="en-US" sz="1400"/>
        </a:p>
      </dgm:t>
    </dgm:pt>
    <dgm:pt modelId="{1102D858-6745-4061-BC08-1424DA9FCB0F}" type="parTrans" cxnId="{EF63F55B-4B71-4F75-8A53-4F0FD95D907D}">
      <dgm:prSet/>
      <dgm:spPr/>
      <dgm:t>
        <a:bodyPr/>
        <a:lstStyle/>
        <a:p>
          <a:endParaRPr lang="en-US" sz="1400"/>
        </a:p>
      </dgm:t>
    </dgm:pt>
    <dgm:pt modelId="{D541B5FE-9315-46DA-BA95-371F580A71F6}" type="sibTrans" cxnId="{EF63F55B-4B71-4F75-8A53-4F0FD95D907D}">
      <dgm:prSet/>
      <dgm:spPr/>
      <dgm:t>
        <a:bodyPr/>
        <a:lstStyle/>
        <a:p>
          <a:endParaRPr lang="en-US" sz="1400"/>
        </a:p>
      </dgm:t>
    </dgm:pt>
    <dgm:pt modelId="{0CAFF160-2A31-4901-94F1-F188B20D6130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Machine Learning</a:t>
          </a:r>
          <a:endParaRPr lang="en-US" sz="1400"/>
        </a:p>
      </dgm:t>
    </dgm:pt>
    <dgm:pt modelId="{C158BB24-CF2C-4696-8F8D-612DDEACD448}" type="parTrans" cxnId="{7F4DDA65-4FFF-4984-BBFA-3595540A5DEC}">
      <dgm:prSet/>
      <dgm:spPr/>
      <dgm:t>
        <a:bodyPr/>
        <a:lstStyle/>
        <a:p>
          <a:endParaRPr lang="en-US" sz="1400"/>
        </a:p>
      </dgm:t>
    </dgm:pt>
    <dgm:pt modelId="{435601C9-3624-452C-ABF4-ED045A12D38C}" type="sibTrans" cxnId="{7F4DDA65-4FFF-4984-BBFA-3595540A5DEC}">
      <dgm:prSet/>
      <dgm:spPr/>
      <dgm:t>
        <a:bodyPr/>
        <a:lstStyle/>
        <a:p>
          <a:endParaRPr lang="en-US" sz="1400"/>
        </a:p>
      </dgm:t>
    </dgm:pt>
    <dgm:pt modelId="{3CE07DD4-CB20-4DC8-8566-B232F487A98A}">
      <dgm:prSet phldrT="[Text]" custT="1"/>
      <dgm:spPr>
        <a:ln>
          <a:noFill/>
        </a:ln>
      </dgm:spPr>
      <dgm:t>
        <a:bodyPr/>
        <a:lstStyle/>
        <a:p>
          <a:r>
            <a:rPr lang="de-CH" sz="1400" smtClean="0"/>
            <a:t>Results</a:t>
          </a:r>
          <a:endParaRPr lang="en-US" sz="1400"/>
        </a:p>
      </dgm:t>
    </dgm:pt>
    <dgm:pt modelId="{75C0AD6D-A7D2-4E70-994A-97D11D60F623}" type="parTrans" cxnId="{B774801E-6327-426E-9074-72839ADB8BB1}">
      <dgm:prSet/>
      <dgm:spPr/>
      <dgm:t>
        <a:bodyPr/>
        <a:lstStyle/>
        <a:p>
          <a:endParaRPr lang="en-US" sz="1400"/>
        </a:p>
      </dgm:t>
    </dgm:pt>
    <dgm:pt modelId="{98E325E4-138F-47B4-9E18-A4857A7BFB65}" type="sibTrans" cxnId="{B774801E-6327-426E-9074-72839ADB8BB1}">
      <dgm:prSet/>
      <dgm:spPr/>
      <dgm:t>
        <a:bodyPr/>
        <a:lstStyle/>
        <a:p>
          <a:endParaRPr lang="en-US" sz="1400"/>
        </a:p>
      </dgm:t>
    </dgm:pt>
    <dgm:pt modelId="{1EBB5A39-520B-4E03-A72D-063A9118CD3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de-CH" sz="1400" smtClean="0"/>
            <a:t>Reverse-Engineering of Features</a:t>
          </a:r>
          <a:endParaRPr lang="en-US" sz="1400"/>
        </a:p>
      </dgm:t>
    </dgm:pt>
    <dgm:pt modelId="{463F4441-81B5-43F9-926E-B8200D73C47F}" type="parTrans" cxnId="{4158A591-7D96-425E-970E-5DD334F505F0}">
      <dgm:prSet/>
      <dgm:spPr/>
      <dgm:t>
        <a:bodyPr/>
        <a:lstStyle/>
        <a:p>
          <a:endParaRPr lang="en-US" sz="1400"/>
        </a:p>
      </dgm:t>
    </dgm:pt>
    <dgm:pt modelId="{941BAEA5-C310-4592-B113-58E5F89DE5FF}" type="sibTrans" cxnId="{4158A591-7D96-425E-970E-5DD334F505F0}">
      <dgm:prSet/>
      <dgm:spPr/>
      <dgm:t>
        <a:bodyPr/>
        <a:lstStyle/>
        <a:p>
          <a:endParaRPr lang="en-US" sz="1400"/>
        </a:p>
      </dgm:t>
    </dgm:pt>
    <dgm:pt modelId="{2CED8B5D-C2B9-4B07-BABD-AE1445DC19C9}" type="pres">
      <dgm:prSet presAssocID="{3A64FB69-FBCA-4332-8D7E-2BFB0176C9A5}" presName="Name0" presStyleCnt="0">
        <dgm:presLayoutVars>
          <dgm:dir/>
          <dgm:animLvl val="lvl"/>
          <dgm:resizeHandles val="exact"/>
        </dgm:presLayoutVars>
      </dgm:prSet>
      <dgm:spPr/>
    </dgm:pt>
    <dgm:pt modelId="{CD7B9A2C-1600-4135-87AD-E08CF4D82D47}" type="pres">
      <dgm:prSet presAssocID="{B2D74323-DA6C-47AB-9AE0-18CC9406A30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42C15-DF50-43D0-9B24-FB6E7B10F5E8}" type="pres">
      <dgm:prSet presAssocID="{D541B5FE-9315-46DA-BA95-371F580A71F6}" presName="parTxOnlySpace" presStyleCnt="0"/>
      <dgm:spPr/>
    </dgm:pt>
    <dgm:pt modelId="{9DB30A47-3CAB-4DBC-AF21-4489C83D0D62}" type="pres">
      <dgm:prSet presAssocID="{0CAFF160-2A31-4901-94F1-F188B20D613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81D6-931E-431B-982A-62D782B1B9ED}" type="pres">
      <dgm:prSet presAssocID="{435601C9-3624-452C-ABF4-ED045A12D38C}" presName="parTxOnlySpace" presStyleCnt="0"/>
      <dgm:spPr/>
    </dgm:pt>
    <dgm:pt modelId="{57AC2670-3B9C-467B-9B13-3A39CDA73BB7}" type="pres">
      <dgm:prSet presAssocID="{3CE07DD4-CB20-4DC8-8566-B232F487A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630C-4571-463D-AD0B-5AB2A945E34C}" type="pres">
      <dgm:prSet presAssocID="{98E325E4-138F-47B4-9E18-A4857A7BFB65}" presName="parTxOnlySpace" presStyleCnt="0"/>
      <dgm:spPr/>
    </dgm:pt>
    <dgm:pt modelId="{7804039E-C251-4EE7-9AFE-AA964E06B698}" type="pres">
      <dgm:prSet presAssocID="{1EBB5A39-520B-4E03-A72D-063A9118CD3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DDA65-4FFF-4984-BBFA-3595540A5DEC}" srcId="{3A64FB69-FBCA-4332-8D7E-2BFB0176C9A5}" destId="{0CAFF160-2A31-4901-94F1-F188B20D6130}" srcOrd="1" destOrd="0" parTransId="{C158BB24-CF2C-4696-8F8D-612DDEACD448}" sibTransId="{435601C9-3624-452C-ABF4-ED045A12D38C}"/>
    <dgm:cxn modelId="{48D14C71-53C5-4436-B18A-C358FB04F7E1}" type="presOf" srcId="{1EBB5A39-520B-4E03-A72D-063A9118CD3E}" destId="{7804039E-C251-4EE7-9AFE-AA964E06B698}" srcOrd="0" destOrd="0" presId="urn:microsoft.com/office/officeart/2005/8/layout/chevron1"/>
    <dgm:cxn modelId="{3DD7F874-1163-4DC1-8B4A-4C5EE6504B99}" type="presOf" srcId="{3A64FB69-FBCA-4332-8D7E-2BFB0176C9A5}" destId="{2CED8B5D-C2B9-4B07-BABD-AE1445DC19C9}" srcOrd="0" destOrd="0" presId="urn:microsoft.com/office/officeart/2005/8/layout/chevron1"/>
    <dgm:cxn modelId="{EF63F55B-4B71-4F75-8A53-4F0FD95D907D}" srcId="{3A64FB69-FBCA-4332-8D7E-2BFB0176C9A5}" destId="{B2D74323-DA6C-47AB-9AE0-18CC9406A30A}" srcOrd="0" destOrd="0" parTransId="{1102D858-6745-4061-BC08-1424DA9FCB0F}" sibTransId="{D541B5FE-9315-46DA-BA95-371F580A71F6}"/>
    <dgm:cxn modelId="{B774801E-6327-426E-9074-72839ADB8BB1}" srcId="{3A64FB69-FBCA-4332-8D7E-2BFB0176C9A5}" destId="{3CE07DD4-CB20-4DC8-8566-B232F487A98A}" srcOrd="2" destOrd="0" parTransId="{75C0AD6D-A7D2-4E70-994A-97D11D60F623}" sibTransId="{98E325E4-138F-47B4-9E18-A4857A7BFB65}"/>
    <dgm:cxn modelId="{ED12E7B5-F215-4D54-810C-5EEF840397B2}" type="presOf" srcId="{B2D74323-DA6C-47AB-9AE0-18CC9406A30A}" destId="{CD7B9A2C-1600-4135-87AD-E08CF4D82D47}" srcOrd="0" destOrd="0" presId="urn:microsoft.com/office/officeart/2005/8/layout/chevron1"/>
    <dgm:cxn modelId="{BC4F6CF4-32A8-4ED8-8B86-DB316EAABE6F}" type="presOf" srcId="{3CE07DD4-CB20-4DC8-8566-B232F487A98A}" destId="{57AC2670-3B9C-467B-9B13-3A39CDA73BB7}" srcOrd="0" destOrd="0" presId="urn:microsoft.com/office/officeart/2005/8/layout/chevron1"/>
    <dgm:cxn modelId="{A46D6C34-677B-42DB-B16B-B17765065852}" type="presOf" srcId="{0CAFF160-2A31-4901-94F1-F188B20D6130}" destId="{9DB30A47-3CAB-4DBC-AF21-4489C83D0D62}" srcOrd="0" destOrd="0" presId="urn:microsoft.com/office/officeart/2005/8/layout/chevron1"/>
    <dgm:cxn modelId="{4158A591-7D96-425E-970E-5DD334F505F0}" srcId="{3A64FB69-FBCA-4332-8D7E-2BFB0176C9A5}" destId="{1EBB5A39-520B-4E03-A72D-063A9118CD3E}" srcOrd="3" destOrd="0" parTransId="{463F4441-81B5-43F9-926E-B8200D73C47F}" sibTransId="{941BAEA5-C310-4592-B113-58E5F89DE5FF}"/>
    <dgm:cxn modelId="{EAFE7FA1-DB1A-450A-B1B3-E9342A8EC75D}" type="presParOf" srcId="{2CED8B5D-C2B9-4B07-BABD-AE1445DC19C9}" destId="{CD7B9A2C-1600-4135-87AD-E08CF4D82D47}" srcOrd="0" destOrd="0" presId="urn:microsoft.com/office/officeart/2005/8/layout/chevron1"/>
    <dgm:cxn modelId="{3250CF09-0BDD-484F-A0BD-8853B7C6216F}" type="presParOf" srcId="{2CED8B5D-C2B9-4B07-BABD-AE1445DC19C9}" destId="{89D42C15-DF50-43D0-9B24-FB6E7B10F5E8}" srcOrd="1" destOrd="0" presId="urn:microsoft.com/office/officeart/2005/8/layout/chevron1"/>
    <dgm:cxn modelId="{7EFA6B4C-DBE4-4076-9E76-BAF8E73D8810}" type="presParOf" srcId="{2CED8B5D-C2B9-4B07-BABD-AE1445DC19C9}" destId="{9DB30A47-3CAB-4DBC-AF21-4489C83D0D62}" srcOrd="2" destOrd="0" presId="urn:microsoft.com/office/officeart/2005/8/layout/chevron1"/>
    <dgm:cxn modelId="{2FC65988-368D-442A-9B4C-EB0414888A90}" type="presParOf" srcId="{2CED8B5D-C2B9-4B07-BABD-AE1445DC19C9}" destId="{7A1E81D6-931E-431B-982A-62D782B1B9ED}" srcOrd="3" destOrd="0" presId="urn:microsoft.com/office/officeart/2005/8/layout/chevron1"/>
    <dgm:cxn modelId="{1B546E51-852E-4337-B047-9348D4234BE8}" type="presParOf" srcId="{2CED8B5D-C2B9-4B07-BABD-AE1445DC19C9}" destId="{57AC2670-3B9C-467B-9B13-3A39CDA73BB7}" srcOrd="4" destOrd="0" presId="urn:microsoft.com/office/officeart/2005/8/layout/chevron1"/>
    <dgm:cxn modelId="{5993F5DE-F1E1-4F70-B55C-B328F635CFDE}" type="presParOf" srcId="{2CED8B5D-C2B9-4B07-BABD-AE1445DC19C9}" destId="{B071630C-4571-463D-AD0B-5AB2A945E34C}" srcOrd="5" destOrd="0" presId="urn:microsoft.com/office/officeart/2005/8/layout/chevron1"/>
    <dgm:cxn modelId="{5218DA19-C44A-41D9-8E71-3FD26A5F1241}" type="presParOf" srcId="{2CED8B5D-C2B9-4B07-BABD-AE1445DC19C9}" destId="{7804039E-C251-4EE7-9AFE-AA964E06B698}" srcOrd="6" destOrd="0" presId="urn:microsoft.com/office/officeart/2005/8/layout/chevro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0D10E-61C7-4F36-B5F7-684761176E25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A887-91BE-4C2F-AB97-E1B7DA3FB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smtClean="0"/>
              <a:t>LISA failed as an</a:t>
            </a:r>
            <a:r>
              <a:rPr lang="de-CH" baseline="0" smtClean="0"/>
              <a:t> approach using „rule based“ programming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A887-91BE-4C2F-AB97-E1B7DA3FB8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052A1-9217-4932-9922-E67D2AEF4753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84B1-3737-4534-82EC-E83E4000DD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diagramLayout" Target="../diagrams/layout13.xml"/><Relationship Id="rId7" Type="http://schemas.openxmlformats.org/officeDocument/2006/relationships/diagramLayout" Target="../diagrams/layout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diagramLayout" Target="../diagrams/layout15.xml"/><Relationship Id="rId7" Type="http://schemas.openxmlformats.org/officeDocument/2006/relationships/diagramLayout" Target="../diagrams/layout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diagramColors" Target="../diagrams/colors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diagramLayout" Target="../diagrams/layout17.xml"/><Relationship Id="rId7" Type="http://schemas.openxmlformats.org/officeDocument/2006/relationships/diagramLayout" Target="../diagrams/layout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8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diagramColors" Target="../diagrams/colors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Solving Software Engineering Problems using Neural Networks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mtClean="0"/>
              <a:t>An Overview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29388" y="5929330"/>
            <a:ext cx="2495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</a:rPr>
              <a:t>Carol Alexandru</a:t>
            </a:r>
          </a:p>
          <a:p>
            <a:pPr algn="r"/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</a:rPr>
              <a:t>s.e.a.l. Softalk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MS Reference Sans Serif" pitchFamily="34" charset="0"/>
            </a:endParaRPr>
          </a:p>
          <a:p>
            <a:pPr algn="r"/>
            <a:r>
              <a:rPr lang="de-CH" sz="1400" smtClean="0">
                <a:solidFill>
                  <a:schemeClr val="bg1">
                    <a:lumMod val="50000"/>
                  </a:schemeClr>
                </a:solidFill>
                <a:latin typeface="MS Reference Sans Serif" pitchFamily="34" charset="0"/>
              </a:rPr>
              <a:t>21.01.2015</a:t>
            </a:r>
            <a:endParaRPr lang="de-CH" sz="1400" dirty="0" smtClean="0">
              <a:solidFill>
                <a:schemeClr val="bg1">
                  <a:lumMod val="50000"/>
                </a:schemeClr>
              </a:solidFill>
              <a:latin typeface="MS Reference Sans Serif" pitchFamily="34" charset="0"/>
            </a:endParaRPr>
          </a:p>
        </p:txBody>
      </p:sp>
      <p:pic>
        <p:nvPicPr>
          <p:cNvPr id="6" name="Picture 7" descr="sealLogoCol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000768"/>
            <a:ext cx="14478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- Overview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h21</a:t>
            </a:r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h22</a:t>
            </a:r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h23</a:t>
            </a:r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h11</a:t>
            </a:r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h12</a:t>
            </a:r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h13</a:t>
            </a:r>
          </a:p>
        </p:txBody>
      </p:sp>
      <p:sp>
        <p:nvSpPr>
          <p:cNvPr id="4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Concept tagging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457200" y="1600200"/>
          <a:ext cx="8229600" cy="42319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2043114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Feature/Concept location is a hard problem in</a:t>
                      </a:r>
                      <a:r>
                        <a:rPr lang="de-CH" sz="2400" baseline="0" smtClean="0"/>
                        <a:t> SE and encompasses many issues, e.g. finding relevant search results during code search, giving useful code suggestions, linking code to bugs/reviews and many more</a:t>
                      </a:r>
                      <a:endParaRPr lang="de-CH" sz="24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Enrich</a:t>
                      </a:r>
                      <a:r>
                        <a:rPr lang="de-CH" sz="2400" baseline="0" smtClean="0"/>
                        <a:t> and tag code snippets with relevant information.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Use</a:t>
                      </a:r>
                      <a:r>
                        <a:rPr lang="de-CH" sz="2400" baseline="0" smtClean="0"/>
                        <a:t> </a:t>
                      </a:r>
                      <a:r>
                        <a:rPr lang="de-CH" sz="2400" i="1" baseline="0" smtClean="0"/>
                        <a:t>convolutional</a:t>
                      </a:r>
                      <a:r>
                        <a:rPr lang="de-CH" sz="2400" baseline="0" smtClean="0"/>
                        <a:t> recurrent networks and use </a:t>
                      </a:r>
                      <a:r>
                        <a:rPr lang="de-CH" sz="2400" i="1" baseline="0" smtClean="0"/>
                        <a:t>attention steering</a:t>
                      </a:r>
                      <a:r>
                        <a:rPr lang="de-CH" sz="2400" baseline="0" smtClean="0"/>
                        <a:t> to tag varying-size snippets in existing code.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Co-Change suggestions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86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40017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Developers often need to change related code that is not connected explicitely (especially true in weak</a:t>
                      </a:r>
                      <a:r>
                        <a:rPr lang="de-CH" sz="2400" baseline="0" smtClean="0"/>
                        <a:t> typed languages)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When the developer changes some code, suggest other locations and maybe even the required 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Pair-wise training on</a:t>
                      </a:r>
                      <a:r>
                        <a:rPr lang="de-CH" sz="2400" baseline="0" smtClean="0"/>
                        <a:t> patches: Given one patch as input, expect another patch as output – either coarse (file and location within file) or fine (file, location and code suggestion). Take temporal distance into account (same commit == very close). Maybe include commit message in output.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„Neural Linter“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600200"/>
          <a:ext cx="8229600" cy="4311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75736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Linters &amp; tools</a:t>
                      </a:r>
                      <a:r>
                        <a:rPr lang="de-CH" sz="2400" baseline="0" smtClean="0"/>
                        <a:t> like findbugs</a:t>
                      </a:r>
                      <a:r>
                        <a:rPr lang="de-CH" sz="2400" smtClean="0"/>
                        <a:t> are useful but often give too</a:t>
                      </a:r>
                      <a:r>
                        <a:rPr lang="de-CH" sz="2400" baseline="0" smtClean="0"/>
                        <a:t> many results that are ignored. Also, different development teams have different priorities and coding styles.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Give only actionable,</a:t>
                      </a:r>
                      <a:r>
                        <a:rPr lang="de-CH" sz="2400" baseline="0" smtClean="0"/>
                        <a:t> relevant and tailored information to developers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Train an</a:t>
                      </a:r>
                      <a:r>
                        <a:rPr lang="de-CH" sz="2400" baseline="0" smtClean="0"/>
                        <a:t> ANN on existing data regarding proposed fixes and performed fixes to be used as a filter over new predictions. The system could learn over time for a single user as well.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Programming language translation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600200"/>
          <a:ext cx="8229600" cy="3689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04298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Upgrading legacy systems</a:t>
                      </a:r>
                      <a:r>
                        <a:rPr lang="de-CH" sz="2400" baseline="0" smtClean="0"/>
                        <a:t> and writing the same code for different platforms can be difficult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Create template</a:t>
                      </a:r>
                      <a:r>
                        <a:rPr lang="de-CH" sz="2400" baseline="0" smtClean="0"/>
                        <a:t> source code to serve as a starting point for manual translation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aseline="0" smtClean="0"/>
                        <a:t>Use rosetta code problem solutions and multi-platform projects to train one model per language pair.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Existing?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Mostly rule based, i.e. compilers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Source Code from Pseudocode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600200"/>
          <a:ext cx="8229600" cy="36261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614354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Writing</a:t>
                      </a:r>
                      <a:r>
                        <a:rPr lang="de-CH" sz="2400" baseline="0" smtClean="0"/>
                        <a:t> code is time consuming and difficult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Create valid source code from pseudo code definitions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Create a corpus of pseudo</a:t>
                      </a:r>
                      <a:r>
                        <a:rPr lang="de-CH" sz="2400" baseline="0" smtClean="0"/>
                        <a:t> code to source code translations and train an ANN in order to create new translations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Existing?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aseline="0" smtClean="0"/>
                        <a:t>Again, mostly rule-based with many restriction on the input syntax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Source Code from natural language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600200"/>
          <a:ext cx="8229600" cy="24374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614354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Writing</a:t>
                      </a:r>
                      <a:r>
                        <a:rPr lang="de-CH" sz="2400" baseline="0" smtClean="0"/>
                        <a:t> code is time consuming and difficult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Create valid source code from human natural language.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b="0" i="0" smtClean="0"/>
                        <a:t>Add</a:t>
                      </a:r>
                      <a:r>
                        <a:rPr lang="de-CH" sz="2400" b="0" i="0" baseline="0" smtClean="0"/>
                        <a:t> a speech recognition tool to guided code synthesis.</a:t>
                      </a:r>
                      <a:endParaRPr lang="en-US" sz="2400" b="0" i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</a:t>
            </a:r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ArrayList list = new ArrayList&lt;&gt;();</a:t>
            </a:r>
            <a:endParaRPr lang="de-CH" sz="1400" smtClean="0">
              <a:solidFill>
                <a:srgbClr val="0070C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</a:t>
            </a:r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list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ounded Rectangle 183"/>
          <p:cNvSpPr/>
          <p:nvPr/>
        </p:nvSpPr>
        <p:spPr>
          <a:xfrm>
            <a:off x="1142976" y="1357298"/>
            <a:ext cx="1500198" cy="5286412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Input layer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– Input Layer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h21</a:t>
            </a:r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h22</a:t>
            </a:r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h23</a:t>
            </a:r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h11</a:t>
            </a:r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h12</a:t>
            </a:r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86050" y="5572140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E.g.: pixels of an image</a:t>
            </a:r>
          </a:p>
          <a:p>
            <a:r>
              <a:rPr lang="de-CH"/>
              <a:t> </a:t>
            </a:r>
            <a:r>
              <a:rPr lang="de-CH" smtClean="0"/>
              <a:t>        Stock market changes during a day</a:t>
            </a:r>
          </a:p>
          <a:p>
            <a:r>
              <a:rPr lang="de-CH"/>
              <a:t> </a:t>
            </a:r>
            <a:r>
              <a:rPr lang="de-CH" smtClean="0"/>
              <a:t>        Symptoms of an ill patient </a:t>
            </a:r>
            <a:endParaRPr lang="en-US" smtClean="0"/>
          </a:p>
          <a:p>
            <a:r>
              <a:rPr lang="de-CH" smtClean="0"/>
              <a:t>         Source code tokens</a:t>
            </a:r>
          </a:p>
        </p:txBody>
      </p:sp>
      <p:sp>
        <p:nvSpPr>
          <p:cNvPr id="4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 string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ArrayList&lt;String&gt; list = new ArrayList&lt;&gt;();</a:t>
            </a:r>
            <a:endParaRPr lang="de-CH" sz="1400" smtClean="0">
              <a:solidFill>
                <a:srgbClr val="0070C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endParaRPr lang="de-CH" sz="1400" smtClean="0">
              <a:solidFill>
                <a:schemeClr val="tx1"/>
              </a:solidFill>
              <a:latin typeface="Lucida Console" pitchFamily="49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write CSV file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write CSV file</a:t>
            </a:r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CSVWriter writer = new CSVWriter(new FileWriter("file.csv"), '\t');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// feed in your array (or convert your data to an array)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String[] entries = "first#second#third".split("#");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new CSVWriter(new FileWriter("file.csv"), '\t');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// feed in your array (or convert your data to an array)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String[] entries = "first#second#third".split("#");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file&lt;TAB&gt;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new CSVWriter(new FileWriter("file.csv"), '\t');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SHIFT-ALT-D-J-2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loop over args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for (String s : args) {</a:t>
            </a:r>
          </a:p>
          <a:p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</a:t>
            </a:r>
            <a:endParaRPr lang="en-US" sz="1400" smtClean="0">
              <a:solidFill>
                <a:srgbClr val="FFC000"/>
              </a:solidFill>
              <a:latin typeface="Courier New"/>
              <a:cs typeface="Courier New"/>
            </a:endParaRP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SHIFT-ALT-D-J-2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loop over args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loop over args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for (String s : args) {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  writer.writeNext(s);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  writer.close();</a:t>
            </a:r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</a:t>
            </a:r>
            <a:endParaRPr lang="en-US" sz="1400" smtClean="0">
              <a:solidFill>
                <a:srgbClr val="FFC000"/>
              </a:solidFill>
              <a:latin typeface="Courier New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SHIFT-ALT-D-J-2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loop over args&lt;SHIFT-M-I-2&gt;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latin typeface="Courier New"/>
                <a:cs typeface="Courier New"/>
              </a:rPr>
              <a:t>   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for</a:t>
            </a:r>
            <a:r>
              <a:rPr lang="en-US" sz="1400" smtClean="0">
                <a:latin typeface="Courier New"/>
                <a:cs typeface="Courier New"/>
              </a:rPr>
              <a:t> </a:t>
            </a:r>
            <a:r>
              <a:rPr lang="de-CH" sz="1400" smtClean="0">
                <a:latin typeface="Courier New"/>
                <a:cs typeface="Courier New"/>
              </a:rPr>
              <a:t>(String s : args) {</a:t>
            </a:r>
          </a:p>
          <a:p>
            <a:r>
              <a:rPr lang="en-US" sz="1400" smtClean="0">
                <a:latin typeface="Courier New"/>
                <a:cs typeface="Courier New"/>
              </a:rPr>
              <a:t>      writer.writeNext(s);</a:t>
            </a:r>
          </a:p>
          <a:p>
            <a:r>
              <a:rPr lang="en-US" sz="1400" smtClean="0">
                <a:latin typeface="Courier New"/>
                <a:cs typeface="Courier New"/>
              </a:rPr>
              <a:t>  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   } </a:t>
            </a:r>
            <a:endParaRPr lang="en-US" sz="1400" smtClean="0">
              <a:latin typeface="Courier New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14810" y="3857629"/>
            <a:ext cx="3857652" cy="1714512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mtClean="0">
                <a:solidFill>
                  <a:schemeClr val="tx1"/>
                </a:solidFill>
              </a:rPr>
              <a:t>User inputs: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main(&lt;TAB&gt;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new list string&lt;TAB&gt;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write CSV file&lt;TAB&gt;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SHIFT-ALT-D-J-2</a:t>
            </a:r>
          </a:p>
          <a:p>
            <a:r>
              <a:rPr lang="de-CH" sz="1400" smtClean="0">
                <a:solidFill>
                  <a:schemeClr val="tx1"/>
                </a:solidFill>
                <a:latin typeface="Lucida Console" pitchFamily="49" charset="0"/>
              </a:rPr>
              <a:t>loop over args&lt;SHIFT-M-I-2&gt;&lt;TAB&gt;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2928926" y="1357298"/>
            <a:ext cx="3286148" cy="5286412"/>
          </a:xfrm>
          <a:prstGeom prst="roundRect">
            <a:avLst>
              <a:gd name="adj" fmla="val 7859"/>
            </a:avLst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1 or more hidden layers</a:t>
            </a:r>
          </a:p>
          <a:p>
            <a:pPr algn="ctr"/>
            <a:r>
              <a:rPr lang="de-CH" smtClean="0"/>
              <a:t>(more layers = „deep“ NN)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-  Hidden Layers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h21</a:t>
            </a:r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h22</a:t>
            </a:r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h23</a:t>
            </a:r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h11</a:t>
            </a:r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h12</a:t>
            </a:r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6512" y="535782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/>
              <a:t>Semantically undetermined</a:t>
            </a:r>
          </a:p>
          <a:p>
            <a:r>
              <a:rPr lang="de-CH"/>
              <a:t>(often reverse engineered)</a:t>
            </a:r>
          </a:p>
        </p:txBody>
      </p:sp>
      <p:sp>
        <p:nvSpPr>
          <p:cNvPr id="4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2928926" y="1357298"/>
            <a:ext cx="3286148" cy="5286412"/>
          </a:xfrm>
          <a:prstGeom prst="roundRect">
            <a:avLst>
              <a:gd name="adj" fmla="val 7859"/>
            </a:avLst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1 or more hidden layers</a:t>
            </a:r>
          </a:p>
          <a:p>
            <a:pPr algn="ctr"/>
            <a:r>
              <a:rPr lang="de-CH" smtClean="0"/>
              <a:t>(more layers = „deep“ NN)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-  Hidden Layers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h21</a:t>
            </a:r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h22</a:t>
            </a:r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h23</a:t>
            </a:r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h11</a:t>
            </a:r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h12</a:t>
            </a:r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6512" y="535782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Semantically undetermined</a:t>
            </a:r>
          </a:p>
          <a:p>
            <a:r>
              <a:rPr lang="de-CH" smtClean="0"/>
              <a:t>(often reverse engineered)</a:t>
            </a:r>
          </a:p>
          <a:p>
            <a:r>
              <a:rPr lang="de-CH" b="1" smtClean="0"/>
              <a:t>static activation function</a:t>
            </a:r>
            <a:r>
              <a:rPr lang="de-CH" smtClean="0"/>
              <a:t>,</a:t>
            </a:r>
          </a:p>
          <a:p>
            <a:r>
              <a:rPr lang="de-CH" b="1" smtClean="0"/>
              <a:t>e.g. sigmoid activation</a:t>
            </a:r>
            <a:endParaRPr lang="en-US" b="1"/>
          </a:p>
        </p:txBody>
      </p:sp>
      <p:sp>
        <p:nvSpPr>
          <p:cNvPr id="4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8596" y="6286520"/>
            <a:ext cx="2133600" cy="365125"/>
          </a:xfrm>
        </p:spPr>
        <p:txBody>
          <a:bodyPr/>
          <a:lstStyle/>
          <a:p>
            <a:pPr algn="l"/>
            <a:r>
              <a:rPr lang="de-CH" smtClean="0"/>
              <a:t>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2928926" y="1357298"/>
            <a:ext cx="3286148" cy="5286412"/>
          </a:xfrm>
          <a:prstGeom prst="roundRect">
            <a:avLst>
              <a:gd name="adj" fmla="val 7859"/>
            </a:avLst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1 or more hidden layers</a:t>
            </a:r>
          </a:p>
          <a:p>
            <a:pPr algn="ctr"/>
            <a:r>
              <a:rPr lang="de-CH" smtClean="0"/>
              <a:t>(more layers = „deep“ NN)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-  Hidden Layers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h21</a:t>
            </a:r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h22</a:t>
            </a:r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h23</a:t>
            </a:r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h11</a:t>
            </a:r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h12</a:t>
            </a:r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h13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6512" y="535782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Semantically undetermined</a:t>
            </a:r>
          </a:p>
          <a:p>
            <a:r>
              <a:rPr lang="de-CH" smtClean="0"/>
              <a:t>(often reverse engineered)</a:t>
            </a:r>
          </a:p>
          <a:p>
            <a:r>
              <a:rPr lang="de-CH" b="1" smtClean="0"/>
              <a:t>static activation function</a:t>
            </a:r>
            <a:r>
              <a:rPr lang="de-CH" smtClean="0"/>
              <a:t>,</a:t>
            </a:r>
          </a:p>
          <a:p>
            <a:r>
              <a:rPr lang="de-CH" b="1" smtClean="0"/>
              <a:t>e.g. sigmoid activation</a:t>
            </a:r>
            <a:endParaRPr lang="en-US" b="1"/>
          </a:p>
        </p:txBody>
      </p:sp>
      <p:sp>
        <p:nvSpPr>
          <p:cNvPr id="44" name="Rounded Rectangle 43"/>
          <p:cNvSpPr/>
          <p:nvPr/>
        </p:nvSpPr>
        <p:spPr>
          <a:xfrm>
            <a:off x="214282" y="1107265"/>
            <a:ext cx="6072230" cy="4536313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sigmoid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54" y="1196578"/>
            <a:ext cx="5834082" cy="4375562"/>
          </a:xfrm>
          <a:prstGeom prst="rect">
            <a:avLst/>
          </a:prstGeom>
        </p:spPr>
      </p:pic>
      <p:sp>
        <p:nvSpPr>
          <p:cNvPr id="4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8596" y="6286520"/>
            <a:ext cx="2133600" cy="365125"/>
          </a:xfrm>
        </p:spPr>
        <p:txBody>
          <a:bodyPr/>
          <a:lstStyle/>
          <a:p>
            <a:pPr algn="l"/>
            <a:r>
              <a:rPr lang="de-CH" smtClean="0"/>
              <a:t>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2928926" y="1357298"/>
            <a:ext cx="3286148" cy="5286412"/>
          </a:xfrm>
          <a:prstGeom prst="roundRect">
            <a:avLst>
              <a:gd name="adj" fmla="val 7859"/>
            </a:avLst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1 or more hidden layers</a:t>
            </a:r>
          </a:p>
          <a:p>
            <a:pPr algn="ctr"/>
            <a:r>
              <a:rPr lang="de-CH" smtClean="0"/>
              <a:t>(more layers = „deep“ NN)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-  Hidden Layers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5" name="TextBox 44"/>
          <p:cNvSpPr txBox="1"/>
          <p:nvPr/>
        </p:nvSpPr>
        <p:spPr>
          <a:xfrm>
            <a:off x="6286512" y="535782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Semantically undetermined</a:t>
            </a:r>
          </a:p>
          <a:p>
            <a:r>
              <a:rPr lang="de-CH" smtClean="0"/>
              <a:t>(often reverse engineered)</a:t>
            </a:r>
          </a:p>
          <a:p>
            <a:r>
              <a:rPr lang="de-CH" smtClean="0"/>
              <a:t>static activation function,</a:t>
            </a:r>
          </a:p>
          <a:p>
            <a:r>
              <a:rPr lang="de-CH" smtClean="0"/>
              <a:t>e.g. sigmoid activation</a:t>
            </a:r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8596" y="6286520"/>
            <a:ext cx="2133600" cy="365125"/>
          </a:xfrm>
        </p:spPr>
        <p:txBody>
          <a:bodyPr/>
          <a:lstStyle/>
          <a:p>
            <a:pPr algn="l"/>
            <a:r>
              <a:rPr lang="de-CH" smtClean="0"/>
              <a:t>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ounded Rectangle 185"/>
          <p:cNvSpPr/>
          <p:nvPr/>
        </p:nvSpPr>
        <p:spPr>
          <a:xfrm>
            <a:off x="6572264" y="1357298"/>
            <a:ext cx="1500198" cy="5286412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mtClean="0"/>
              <a:t>Output layer</a:t>
            </a:r>
            <a:endParaRPr lang="en-US"/>
          </a:p>
        </p:txBody>
      </p:sp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 – Output Layer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5" name="TextBox 44"/>
          <p:cNvSpPr txBox="1"/>
          <p:nvPr/>
        </p:nvSpPr>
        <p:spPr>
          <a:xfrm>
            <a:off x="2500298" y="5572140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mtClean="0"/>
              <a:t>E.g.: Tags associated with an image</a:t>
            </a:r>
          </a:p>
          <a:p>
            <a:r>
              <a:rPr lang="de-CH"/>
              <a:t> </a:t>
            </a:r>
            <a:r>
              <a:rPr lang="de-CH" smtClean="0"/>
              <a:t>        Changes in tomorrows stock market</a:t>
            </a:r>
          </a:p>
          <a:p>
            <a:r>
              <a:rPr lang="de-CH"/>
              <a:t> </a:t>
            </a:r>
            <a:r>
              <a:rPr lang="de-CH" smtClean="0"/>
              <a:t>        Probable medical diagnoses</a:t>
            </a:r>
          </a:p>
          <a:p>
            <a:r>
              <a:rPr lang="de-CH" smtClean="0"/>
              <a:t>         Tags associated with the source code</a:t>
            </a:r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8596" y="6286520"/>
            <a:ext cx="2133600" cy="365125"/>
          </a:xfrm>
        </p:spPr>
        <p:txBody>
          <a:bodyPr/>
          <a:lstStyle/>
          <a:p>
            <a:pPr algn="l"/>
            <a:r>
              <a:rPr lang="de-CH" smtClean="0"/>
              <a:t>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6" name="TextBox 45"/>
          <p:cNvSpPr txBox="1"/>
          <p:nvPr/>
        </p:nvSpPr>
        <p:spPr>
          <a:xfrm>
            <a:off x="3101373" y="5783065"/>
            <a:ext cx="293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mtClean="0"/>
              <a:t>Layers are fully connected</a:t>
            </a:r>
          </a:p>
          <a:p>
            <a:pPr algn="ctr"/>
            <a:r>
              <a:rPr lang="de-CH"/>
              <a:t>E</a:t>
            </a:r>
            <a:r>
              <a:rPr lang="de-CH" smtClean="0"/>
              <a:t>ach connections is weighted</a:t>
            </a: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6" name="TextBox 45"/>
          <p:cNvSpPr txBox="1"/>
          <p:nvPr/>
        </p:nvSpPr>
        <p:spPr>
          <a:xfrm>
            <a:off x="3101373" y="5643578"/>
            <a:ext cx="2950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mtClean="0"/>
              <a:t>Layers are fully connected</a:t>
            </a:r>
          </a:p>
          <a:p>
            <a:pPr algn="ctr"/>
            <a:r>
              <a:rPr lang="de-CH"/>
              <a:t>E</a:t>
            </a:r>
            <a:r>
              <a:rPr lang="de-CH" smtClean="0"/>
              <a:t>ach connections is </a:t>
            </a:r>
            <a:r>
              <a:rPr lang="de-CH" b="1" smtClean="0"/>
              <a:t>weighted</a:t>
            </a:r>
          </a:p>
          <a:p>
            <a:pPr algn="ctr"/>
            <a:r>
              <a:rPr lang="de-CH" smtClean="0"/>
              <a:t>(weights can be negative)</a:t>
            </a: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ular Callout 49"/>
          <p:cNvSpPr/>
          <p:nvPr/>
        </p:nvSpPr>
        <p:spPr>
          <a:xfrm>
            <a:off x="6429388" y="5214950"/>
            <a:ext cx="1571636" cy="642942"/>
          </a:xfrm>
          <a:prstGeom prst="wedgeRectCallout">
            <a:avLst>
              <a:gd name="adj1" fmla="val -75172"/>
              <a:gd name="adj2" fmla="val 8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This is what we train!</a:t>
            </a:r>
            <a:endParaRPr lang="en-US"/>
          </a:p>
        </p:txBody>
      </p:sp>
      <p:sp>
        <p:nvSpPr>
          <p:cNvPr id="5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6" name="TextBox 45"/>
          <p:cNvSpPr txBox="1"/>
          <p:nvPr/>
        </p:nvSpPr>
        <p:spPr>
          <a:xfrm>
            <a:off x="3101373" y="5643578"/>
            <a:ext cx="2950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mtClean="0"/>
              <a:t>Layers are fully connected</a:t>
            </a:r>
          </a:p>
          <a:p>
            <a:pPr algn="ctr"/>
            <a:r>
              <a:rPr lang="de-CH"/>
              <a:t>E</a:t>
            </a:r>
            <a:r>
              <a:rPr lang="de-CH" smtClean="0"/>
              <a:t>ach connections is </a:t>
            </a:r>
            <a:r>
              <a:rPr lang="de-CH" b="1" smtClean="0"/>
              <a:t>weighted</a:t>
            </a:r>
          </a:p>
          <a:p>
            <a:pPr algn="ctr"/>
            <a:r>
              <a:rPr lang="de-CH" smtClean="0"/>
              <a:t>(weights can be negative)</a:t>
            </a: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ular Callout 49"/>
          <p:cNvSpPr/>
          <p:nvPr/>
        </p:nvSpPr>
        <p:spPr>
          <a:xfrm>
            <a:off x="6429388" y="5214950"/>
            <a:ext cx="1571636" cy="642942"/>
          </a:xfrm>
          <a:prstGeom prst="wedgeRectCallout">
            <a:avLst>
              <a:gd name="adj1" fmla="val -75172"/>
              <a:gd name="adj2" fmla="val 8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This is what we train!</a:t>
            </a:r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21439" y="1643050"/>
            <a:ext cx="8501122" cy="3429024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contours_evaluation_optimizer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46" y="1785926"/>
            <a:ext cx="3967786" cy="3071834"/>
          </a:xfrm>
          <a:prstGeom prst="rect">
            <a:avLst/>
          </a:prstGeom>
        </p:spPr>
      </p:pic>
      <p:pic>
        <p:nvPicPr>
          <p:cNvPr id="54" name="Picture 53" descr="saddle_point_evaluation_optimizer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785926"/>
            <a:ext cx="3967786" cy="3071834"/>
          </a:xfrm>
          <a:prstGeom prst="rect">
            <a:avLst/>
          </a:prstGeom>
        </p:spPr>
      </p:pic>
      <p:sp>
        <p:nvSpPr>
          <p:cNvPr id="5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Motivation</a:t>
            </a:r>
            <a:endParaRPr lang="en-US"/>
          </a:p>
        </p:txBody>
      </p:sp>
      <p:pic>
        <p:nvPicPr>
          <p:cNvPr id="5" name="Content Placeholder 4" descr="github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571612"/>
            <a:ext cx="4500594" cy="478973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43504" y="1785926"/>
            <a:ext cx="37576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3200" smtClean="0"/>
              <a:t>Enormous corpus of source code online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3200" smtClean="0"/>
              <a:t>How can we leverage this source code?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84B1-3737-4534-82EC-E83E4000DDD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Arrow Connector 84"/>
          <p:cNvCxnSpPr>
            <a:cxnSpLocks/>
            <a:stCxn id="7" idx="6"/>
            <a:endCxn id="10" idx="2"/>
          </p:cNvCxnSpPr>
          <p:nvPr/>
        </p:nvCxnSpPr>
        <p:spPr>
          <a:xfrm>
            <a:off x="4071934" y="2536025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8" idx="6"/>
            <a:endCxn id="11" idx="2"/>
          </p:cNvCxnSpPr>
          <p:nvPr/>
        </p:nvCxnSpPr>
        <p:spPr>
          <a:xfrm>
            <a:off x="4071934" y="3821909"/>
            <a:ext cx="1000132" cy="1588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cxnSpLocks/>
            <a:stCxn id="9" idx="6"/>
            <a:endCxn id="12" idx="2"/>
          </p:cNvCxnSpPr>
          <p:nvPr/>
        </p:nvCxnSpPr>
        <p:spPr>
          <a:xfrm>
            <a:off x="4071934" y="5107793"/>
            <a:ext cx="1000132" cy="1588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12" idx="6"/>
            <a:endCxn id="22" idx="2"/>
          </p:cNvCxnSpPr>
          <p:nvPr/>
        </p:nvCxnSpPr>
        <p:spPr>
          <a:xfrm flipV="1">
            <a:off x="5857884" y="4464851"/>
            <a:ext cx="1071570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11" idx="6"/>
            <a:endCxn id="21" idx="2"/>
          </p:cNvCxnSpPr>
          <p:nvPr/>
        </p:nvCxnSpPr>
        <p:spPr>
          <a:xfrm flipV="1">
            <a:off x="5857884" y="3178967"/>
            <a:ext cx="1071570" cy="642942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11" idx="6"/>
            <a:endCxn id="22" idx="2"/>
          </p:cNvCxnSpPr>
          <p:nvPr/>
        </p:nvCxnSpPr>
        <p:spPr>
          <a:xfrm>
            <a:off x="5857884" y="3821909"/>
            <a:ext cx="1071570" cy="642942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  <a:stCxn id="10" idx="6"/>
            <a:endCxn id="21" idx="2"/>
          </p:cNvCxnSpPr>
          <p:nvPr/>
        </p:nvCxnSpPr>
        <p:spPr>
          <a:xfrm>
            <a:off x="5857884" y="2536025"/>
            <a:ext cx="1071570" cy="642942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6"/>
            <a:endCxn id="8" idx="2"/>
          </p:cNvCxnSpPr>
          <p:nvPr/>
        </p:nvCxnSpPr>
        <p:spPr>
          <a:xfrm>
            <a:off x="2285984" y="1893083"/>
            <a:ext cx="1000132" cy="1928826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9" idx="2"/>
          </p:cNvCxnSpPr>
          <p:nvPr/>
        </p:nvCxnSpPr>
        <p:spPr>
          <a:xfrm>
            <a:off x="2285984" y="1893083"/>
            <a:ext cx="1000132" cy="3214710"/>
          </a:xfrm>
          <a:prstGeom prst="straightConnector1">
            <a:avLst/>
          </a:prstGeom>
          <a:ln w="254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6"/>
            <a:endCxn id="7" idx="2"/>
          </p:cNvCxnSpPr>
          <p:nvPr/>
        </p:nvCxnSpPr>
        <p:spPr>
          <a:xfrm>
            <a:off x="2285984" y="1893083"/>
            <a:ext cx="1000132" cy="642942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cxnSp>
        <p:nvCxnSpPr>
          <p:cNvPr id="39" name="Straight Arrow Connector 38"/>
          <p:cNvCxnSpPr>
            <a:cxnSpLocks/>
            <a:stCxn id="6" idx="6"/>
            <a:endCxn id="8" idx="2"/>
          </p:cNvCxnSpPr>
          <p:nvPr/>
        </p:nvCxnSpPr>
        <p:spPr>
          <a:xfrm flipV="1">
            <a:off x="2285984" y="3821909"/>
            <a:ext cx="1000132" cy="1928826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6" idx="6"/>
            <a:endCxn id="7" idx="2"/>
          </p:cNvCxnSpPr>
          <p:nvPr/>
        </p:nvCxnSpPr>
        <p:spPr>
          <a:xfrm flipV="1">
            <a:off x="2285984" y="2536025"/>
            <a:ext cx="1000132" cy="3214710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6" idx="6"/>
            <a:endCxn id="9" idx="2"/>
          </p:cNvCxnSpPr>
          <p:nvPr/>
        </p:nvCxnSpPr>
        <p:spPr>
          <a:xfrm flipV="1">
            <a:off x="2285984" y="5107793"/>
            <a:ext cx="1000132" cy="642942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  <a:stCxn id="5" idx="6"/>
            <a:endCxn id="8" idx="2"/>
          </p:cNvCxnSpPr>
          <p:nvPr/>
        </p:nvCxnSpPr>
        <p:spPr>
          <a:xfrm flipV="1">
            <a:off x="2285984" y="3821909"/>
            <a:ext cx="1000132" cy="642942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stCxn id="24" idx="6"/>
            <a:endCxn id="7" idx="2"/>
          </p:cNvCxnSpPr>
          <p:nvPr/>
        </p:nvCxnSpPr>
        <p:spPr>
          <a:xfrm flipV="1">
            <a:off x="2285984" y="2536025"/>
            <a:ext cx="1000132" cy="642942"/>
          </a:xfrm>
          <a:prstGeom prst="straightConnector1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  <a:stCxn id="24" idx="6"/>
            <a:endCxn id="8" idx="2"/>
          </p:cNvCxnSpPr>
          <p:nvPr/>
        </p:nvCxnSpPr>
        <p:spPr>
          <a:xfrm>
            <a:off x="2285984" y="3178967"/>
            <a:ext cx="1000132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5" idx="6"/>
            <a:endCxn id="9" idx="2"/>
          </p:cNvCxnSpPr>
          <p:nvPr/>
        </p:nvCxnSpPr>
        <p:spPr>
          <a:xfrm>
            <a:off x="2285984" y="4464851"/>
            <a:ext cx="1000132" cy="642942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stCxn id="24" idx="6"/>
            <a:endCxn id="9" idx="2"/>
          </p:cNvCxnSpPr>
          <p:nvPr/>
        </p:nvCxnSpPr>
        <p:spPr>
          <a:xfrm>
            <a:off x="2285984" y="3178967"/>
            <a:ext cx="1000132" cy="1928826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cxnSpLocks/>
            <a:stCxn id="5" idx="6"/>
            <a:endCxn id="7" idx="2"/>
          </p:cNvCxnSpPr>
          <p:nvPr/>
        </p:nvCxnSpPr>
        <p:spPr>
          <a:xfrm flipV="1">
            <a:off x="2285984" y="2536025"/>
            <a:ext cx="1000132" cy="1928826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cxnSpLocks/>
            <a:stCxn id="10" idx="6"/>
            <a:endCxn id="22" idx="2"/>
          </p:cNvCxnSpPr>
          <p:nvPr/>
        </p:nvCxnSpPr>
        <p:spPr>
          <a:xfrm>
            <a:off x="5857884" y="2536025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12" idx="6"/>
            <a:endCxn id="21" idx="2"/>
          </p:cNvCxnSpPr>
          <p:nvPr/>
        </p:nvCxnSpPr>
        <p:spPr>
          <a:xfrm flipV="1">
            <a:off x="5857884" y="3178967"/>
            <a:ext cx="1071570" cy="1928826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cxnSpLocks/>
            <a:stCxn id="7" idx="6"/>
            <a:endCxn id="11" idx="2"/>
          </p:cNvCxnSpPr>
          <p:nvPr/>
        </p:nvCxnSpPr>
        <p:spPr>
          <a:xfrm>
            <a:off x="4071934" y="2536025"/>
            <a:ext cx="1000132" cy="1285884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cxnSpLocks/>
            <a:stCxn id="7" idx="6"/>
            <a:endCxn id="12" idx="2"/>
          </p:cNvCxnSpPr>
          <p:nvPr/>
        </p:nvCxnSpPr>
        <p:spPr>
          <a:xfrm>
            <a:off x="4071934" y="2536025"/>
            <a:ext cx="1000132" cy="2571768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cxnSpLocks/>
            <a:stCxn id="8" idx="6"/>
            <a:endCxn id="10" idx="2"/>
          </p:cNvCxnSpPr>
          <p:nvPr/>
        </p:nvCxnSpPr>
        <p:spPr>
          <a:xfrm flipV="1">
            <a:off x="4071934" y="2536025"/>
            <a:ext cx="1000132" cy="1285884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cxnSpLocks/>
            <a:stCxn id="9" idx="6"/>
            <a:endCxn id="10" idx="2"/>
          </p:cNvCxnSpPr>
          <p:nvPr/>
        </p:nvCxnSpPr>
        <p:spPr>
          <a:xfrm flipV="1">
            <a:off x="4071934" y="2536025"/>
            <a:ext cx="1000132" cy="2571768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cxnSpLocks/>
            <a:stCxn id="8" idx="6"/>
            <a:endCxn id="12" idx="2"/>
          </p:cNvCxnSpPr>
          <p:nvPr/>
        </p:nvCxnSpPr>
        <p:spPr>
          <a:xfrm>
            <a:off x="4071934" y="3821909"/>
            <a:ext cx="1000132" cy="1285884"/>
          </a:xfrm>
          <a:prstGeom prst="straightConnector1">
            <a:avLst/>
          </a:prstGeom>
          <a:ln w="254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cxnSpLocks/>
            <a:stCxn id="9" idx="6"/>
            <a:endCxn id="11" idx="2"/>
          </p:cNvCxnSpPr>
          <p:nvPr/>
        </p:nvCxnSpPr>
        <p:spPr>
          <a:xfrm flipV="1">
            <a:off x="4071934" y="3821909"/>
            <a:ext cx="1000132" cy="1285884"/>
          </a:xfrm>
          <a:prstGeom prst="straightConnector1">
            <a:avLst/>
          </a:prstGeom>
          <a:ln w="508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7206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1" name="Oval 10"/>
          <p:cNvSpPr/>
          <p:nvPr/>
        </p:nvSpPr>
        <p:spPr>
          <a:xfrm>
            <a:off x="507206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12" name="Oval 11"/>
          <p:cNvSpPr/>
          <p:nvPr/>
        </p:nvSpPr>
        <p:spPr>
          <a:xfrm>
            <a:off x="507206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21" name="Oval 20"/>
          <p:cNvSpPr/>
          <p:nvPr/>
        </p:nvSpPr>
        <p:spPr>
          <a:xfrm>
            <a:off x="6929454" y="2786058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o1</a:t>
            </a:r>
          </a:p>
        </p:txBody>
      </p:sp>
      <p:sp>
        <p:nvSpPr>
          <p:cNvPr id="22" name="Oval 21"/>
          <p:cNvSpPr/>
          <p:nvPr/>
        </p:nvSpPr>
        <p:spPr>
          <a:xfrm>
            <a:off x="6929454" y="407194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o2</a:t>
            </a:r>
          </a:p>
        </p:txBody>
      </p:sp>
      <p:sp>
        <p:nvSpPr>
          <p:cNvPr id="23" name="Oval 22"/>
          <p:cNvSpPr/>
          <p:nvPr/>
        </p:nvSpPr>
        <p:spPr>
          <a:xfrm>
            <a:off x="1500166" y="150017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i1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5357826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i4</a:t>
            </a:r>
          </a:p>
        </p:txBody>
      </p:sp>
      <p:sp>
        <p:nvSpPr>
          <p:cNvPr id="5" name="Oval 4"/>
          <p:cNvSpPr/>
          <p:nvPr/>
        </p:nvSpPr>
        <p:spPr>
          <a:xfrm>
            <a:off x="1500166" y="4071942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i3</a:t>
            </a:r>
          </a:p>
        </p:txBody>
      </p:sp>
      <p:sp>
        <p:nvSpPr>
          <p:cNvPr id="24" name="Oval 23"/>
          <p:cNvSpPr/>
          <p:nvPr/>
        </p:nvSpPr>
        <p:spPr>
          <a:xfrm>
            <a:off x="1500166" y="2786058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i2</a:t>
            </a:r>
          </a:p>
        </p:txBody>
      </p:sp>
      <p:sp>
        <p:nvSpPr>
          <p:cNvPr id="7" name="Oval 6"/>
          <p:cNvSpPr/>
          <p:nvPr/>
        </p:nvSpPr>
        <p:spPr>
          <a:xfrm>
            <a:off x="3286116" y="214311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3286116" y="342900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9" name="Oval 8"/>
          <p:cNvSpPr/>
          <p:nvPr/>
        </p:nvSpPr>
        <p:spPr>
          <a:xfrm>
            <a:off x="3286116" y="471488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46" name="TextBox 45"/>
          <p:cNvSpPr txBox="1"/>
          <p:nvPr/>
        </p:nvSpPr>
        <p:spPr>
          <a:xfrm>
            <a:off x="3101373" y="5643578"/>
            <a:ext cx="2950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mtClean="0"/>
              <a:t>Layers are fully connected</a:t>
            </a:r>
          </a:p>
          <a:p>
            <a:pPr algn="ctr"/>
            <a:r>
              <a:rPr lang="de-CH"/>
              <a:t>E</a:t>
            </a:r>
            <a:r>
              <a:rPr lang="de-CH" smtClean="0"/>
              <a:t>ach connections is </a:t>
            </a:r>
            <a:r>
              <a:rPr lang="de-CH" b="1" smtClean="0"/>
              <a:t>weighted</a:t>
            </a:r>
          </a:p>
          <a:p>
            <a:pPr algn="ctr"/>
            <a:r>
              <a:rPr lang="de-CH" smtClean="0"/>
              <a:t>(weights can be negative)</a:t>
            </a: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357522" y="2357406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3504" y="2357430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5755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35755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43504" y="3643314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143504" y="4929198"/>
            <a:ext cx="615948" cy="338162"/>
          </a:xfrm>
          <a:custGeom>
            <a:avLst/>
            <a:gdLst>
              <a:gd name="connsiteX0" fmla="*/ 0 w 901700"/>
              <a:gd name="connsiteY0" fmla="*/ 266700 h 289983"/>
              <a:gd name="connsiteX1" fmla="*/ 304800 w 901700"/>
              <a:gd name="connsiteY1" fmla="*/ 254000 h 289983"/>
              <a:gd name="connsiteX2" fmla="*/ 520700 w 901700"/>
              <a:gd name="connsiteY2" fmla="*/ 50800 h 289983"/>
              <a:gd name="connsiteX3" fmla="*/ 901700 w 901700"/>
              <a:gd name="connsiteY3" fmla="*/ 0 h 289983"/>
              <a:gd name="connsiteX0" fmla="*/ 0 w 901700"/>
              <a:gd name="connsiteY0" fmla="*/ 266700 h 289984"/>
              <a:gd name="connsiteX1" fmla="*/ 76178 w 901700"/>
              <a:gd name="connsiteY1" fmla="*/ 266707 h 289984"/>
              <a:gd name="connsiteX2" fmla="*/ 304800 w 901700"/>
              <a:gd name="connsiteY2" fmla="*/ 254000 h 289984"/>
              <a:gd name="connsiteX3" fmla="*/ 520700 w 901700"/>
              <a:gd name="connsiteY3" fmla="*/ 50800 h 289984"/>
              <a:gd name="connsiteX4" fmla="*/ 901700 w 901700"/>
              <a:gd name="connsiteY4" fmla="*/ 0 h 289984"/>
              <a:gd name="connsiteX0" fmla="*/ 0 w 901700"/>
              <a:gd name="connsiteY0" fmla="*/ 266700 h 411676"/>
              <a:gd name="connsiteX1" fmla="*/ 290460 w 901700"/>
              <a:gd name="connsiteY1" fmla="*/ 409559 h 411676"/>
              <a:gd name="connsiteX2" fmla="*/ 304800 w 901700"/>
              <a:gd name="connsiteY2" fmla="*/ 254000 h 411676"/>
              <a:gd name="connsiteX3" fmla="*/ 520700 w 901700"/>
              <a:gd name="connsiteY3" fmla="*/ 50800 h 411676"/>
              <a:gd name="connsiteX4" fmla="*/ 901700 w 901700"/>
              <a:gd name="connsiteY4" fmla="*/ 0 h 411676"/>
              <a:gd name="connsiteX0" fmla="*/ 0 w 830294"/>
              <a:gd name="connsiteY0" fmla="*/ 266700 h 411676"/>
              <a:gd name="connsiteX1" fmla="*/ 219054 w 830294"/>
              <a:gd name="connsiteY1" fmla="*/ 409559 h 411676"/>
              <a:gd name="connsiteX2" fmla="*/ 233394 w 830294"/>
              <a:gd name="connsiteY2" fmla="*/ 254000 h 411676"/>
              <a:gd name="connsiteX3" fmla="*/ 449294 w 830294"/>
              <a:gd name="connsiteY3" fmla="*/ 50800 h 411676"/>
              <a:gd name="connsiteX4" fmla="*/ 830294 w 830294"/>
              <a:gd name="connsiteY4" fmla="*/ 0 h 411676"/>
              <a:gd name="connsiteX0" fmla="*/ 0 w 830294"/>
              <a:gd name="connsiteY0" fmla="*/ 266700 h 445542"/>
              <a:gd name="connsiteX1" fmla="*/ 219054 w 830294"/>
              <a:gd name="connsiteY1" fmla="*/ 409559 h 445542"/>
              <a:gd name="connsiteX2" fmla="*/ 449294 w 830294"/>
              <a:gd name="connsiteY2" fmla="*/ 50800 h 445542"/>
              <a:gd name="connsiteX3" fmla="*/ 830294 w 830294"/>
              <a:gd name="connsiteY3" fmla="*/ 0 h 445542"/>
              <a:gd name="connsiteX0" fmla="*/ 0 w 830294"/>
              <a:gd name="connsiteY0" fmla="*/ 266700 h 302642"/>
              <a:gd name="connsiteX1" fmla="*/ 290460 w 830294"/>
              <a:gd name="connsiteY1" fmla="*/ 266659 h 302642"/>
              <a:gd name="connsiteX2" fmla="*/ 449294 w 830294"/>
              <a:gd name="connsiteY2" fmla="*/ 50800 h 302642"/>
              <a:gd name="connsiteX3" fmla="*/ 830294 w 830294"/>
              <a:gd name="connsiteY3" fmla="*/ 0 h 302642"/>
              <a:gd name="connsiteX0" fmla="*/ 0 w 830294"/>
              <a:gd name="connsiteY0" fmla="*/ 266700 h 271691"/>
              <a:gd name="connsiteX1" fmla="*/ 290460 w 830294"/>
              <a:gd name="connsiteY1" fmla="*/ 266659 h 271691"/>
              <a:gd name="connsiteX2" fmla="*/ 449294 w 830294"/>
              <a:gd name="connsiteY2" fmla="*/ 50800 h 271691"/>
              <a:gd name="connsiteX3" fmla="*/ 830294 w 830294"/>
              <a:gd name="connsiteY3" fmla="*/ 0 h 27169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1"/>
              <a:gd name="connsiteX1" fmla="*/ 290460 w 830294"/>
              <a:gd name="connsiteY1" fmla="*/ 195197 h 266701"/>
              <a:gd name="connsiteX2" fmla="*/ 449294 w 830294"/>
              <a:gd name="connsiteY2" fmla="*/ 50800 h 266701"/>
              <a:gd name="connsiteX3" fmla="*/ 830294 w 830294"/>
              <a:gd name="connsiteY3" fmla="*/ 0 h 266701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78627 w 830294"/>
              <a:gd name="connsiteY2" fmla="*/ 121427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350084 w 830294"/>
              <a:gd name="connsiteY2" fmla="*/ 119070 h 266700"/>
              <a:gd name="connsiteX3" fmla="*/ 830294 w 830294"/>
              <a:gd name="connsiteY3" fmla="*/ 0 h 266700"/>
              <a:gd name="connsiteX0" fmla="*/ 0 w 830294"/>
              <a:gd name="connsiteY0" fmla="*/ 266700 h 266700"/>
              <a:gd name="connsiteX1" fmla="*/ 449294 w 830294"/>
              <a:gd name="connsiteY1" fmla="*/ 50800 h 266700"/>
              <a:gd name="connsiteX2" fmla="*/ 830294 w 830294"/>
              <a:gd name="connsiteY2" fmla="*/ 0 h 266700"/>
              <a:gd name="connsiteX0" fmla="*/ 0 w 830294"/>
              <a:gd name="connsiteY0" fmla="*/ 266700 h 266700"/>
              <a:gd name="connsiteX1" fmla="*/ 361188 w 830294"/>
              <a:gd name="connsiteY1" fmla="*/ 115094 h 266700"/>
              <a:gd name="connsiteX2" fmla="*/ 830294 w 830294"/>
              <a:gd name="connsiteY2" fmla="*/ 0 h 266700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361188 w 615948"/>
              <a:gd name="connsiteY1" fmla="*/ 186556 h 338162"/>
              <a:gd name="connsiteX2" fmla="*/ 615948 w 615948"/>
              <a:gd name="connsiteY2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  <a:gd name="connsiteX0" fmla="*/ 0 w 615948"/>
              <a:gd name="connsiteY0" fmla="*/ 338162 h 338162"/>
              <a:gd name="connsiteX1" fmla="*/ 615948 w 615948"/>
              <a:gd name="connsiteY1" fmla="*/ 0 h 3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5948" h="338162">
                <a:moveTo>
                  <a:pt x="0" y="338162"/>
                </a:moveTo>
                <a:cubicBezTo>
                  <a:pt x="348198" y="332603"/>
                  <a:pt x="301100" y="3190"/>
                  <a:pt x="615948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ular Callout 49"/>
          <p:cNvSpPr/>
          <p:nvPr/>
        </p:nvSpPr>
        <p:spPr>
          <a:xfrm>
            <a:off x="6429388" y="5214950"/>
            <a:ext cx="1571636" cy="642942"/>
          </a:xfrm>
          <a:prstGeom prst="wedgeRectCallout">
            <a:avLst>
              <a:gd name="adj1" fmla="val -75172"/>
              <a:gd name="adj2" fmla="val 87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This is what we train!</a:t>
            </a:r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21439" y="1643050"/>
            <a:ext cx="8501122" cy="3429024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15</a:t>
            </a:r>
            <a:endParaRPr lang="en-US"/>
          </a:p>
        </p:txBody>
      </p:sp>
      <p:pic>
        <p:nvPicPr>
          <p:cNvPr id="56" name="Picture 55" descr="learningrat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714488"/>
            <a:ext cx="3571900" cy="3221713"/>
          </a:xfrm>
          <a:prstGeom prst="rect">
            <a:avLst/>
          </a:prstGeom>
        </p:spPr>
      </p:pic>
      <p:pic>
        <p:nvPicPr>
          <p:cNvPr id="58" name="Picture 57" descr="accuraci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857364"/>
            <a:ext cx="3681034" cy="3057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c</a:t>
            </a:r>
            <a:endParaRPr lang="de-CH" smtClean="0"/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</a:t>
            </a:r>
            <a:endParaRPr lang="de-CH" smtClean="0"/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b</a:t>
            </a:r>
            <a:endParaRPr lang="de-CH" smtClean="0"/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6" name="Elbow Connector 45"/>
          <p:cNvCxnSpPr/>
          <p:nvPr/>
        </p:nvCxnSpPr>
        <p:spPr>
          <a:xfrm flipV="1">
            <a:off x="5429256" y="4214818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flipV="1">
            <a:off x="5429256" y="2928934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59" name="TextBox 58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60" name="TextBox 59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62" name="Left Brace 61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c</a:t>
            </a:r>
            <a:endParaRPr lang="de-CH" smtClean="0"/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</a:t>
            </a:r>
            <a:endParaRPr lang="de-CH" smtClean="0"/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b</a:t>
            </a:r>
            <a:endParaRPr lang="de-CH" smtClean="0"/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6" name="Elbow Connector 45"/>
          <p:cNvCxnSpPr/>
          <p:nvPr/>
        </p:nvCxnSpPr>
        <p:spPr>
          <a:xfrm flipV="1">
            <a:off x="5429256" y="4214818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flipV="1">
            <a:off x="5429256" y="2928934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59" name="TextBox 58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60" name="TextBox 59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62" name="Left Brace 61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-1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-1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4" name="Rectangular Callout 33"/>
          <p:cNvSpPr/>
          <p:nvPr/>
        </p:nvSpPr>
        <p:spPr>
          <a:xfrm>
            <a:off x="5214942" y="5500702"/>
            <a:ext cx="2928958" cy="714380"/>
          </a:xfrm>
          <a:prstGeom prst="wedgeRectCallout">
            <a:avLst>
              <a:gd name="adj1" fmla="val -55195"/>
              <a:gd name="adj2" fmla="val -154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An ANN would likely come up with different weights</a:t>
            </a:r>
            <a:endParaRPr lang="en-US"/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 input [0,0]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CH" smtClean="0"/>
              <a:t>0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-1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-1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72000" y="22859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f(0*</a:t>
            </a:r>
            <a:r>
              <a:rPr lang="de-CH" smtClean="0">
                <a:solidFill>
                  <a:schemeClr val="accent5"/>
                </a:solidFill>
              </a:rPr>
              <a:t>1</a:t>
            </a:r>
            <a:r>
              <a:rPr lang="de-CH" smtClean="0"/>
              <a:t>+0*</a:t>
            </a:r>
            <a:r>
              <a:rPr lang="de-CH" smtClean="0">
                <a:solidFill>
                  <a:schemeClr val="accent6"/>
                </a:solidFill>
              </a:rPr>
              <a:t>-1</a:t>
            </a:r>
            <a:r>
              <a:rPr lang="de-CH" smtClean="0"/>
              <a:t>) = f(0) = 0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0" y="485776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f(0*</a:t>
            </a:r>
            <a:r>
              <a:rPr lang="de-CH" smtClean="0">
                <a:solidFill>
                  <a:schemeClr val="accent5"/>
                </a:solidFill>
              </a:rPr>
              <a:t>-1</a:t>
            </a:r>
            <a:r>
              <a:rPr lang="de-CH" smtClean="0"/>
              <a:t>+0*</a:t>
            </a:r>
            <a:r>
              <a:rPr lang="de-CH" smtClean="0">
                <a:solidFill>
                  <a:schemeClr val="accent6"/>
                </a:solidFill>
              </a:rPr>
              <a:t>1</a:t>
            </a:r>
            <a:r>
              <a:rPr lang="de-CH" smtClean="0"/>
              <a:t>) = f(0) = 0</a:t>
            </a:r>
            <a:endParaRPr lang="en-US"/>
          </a:p>
        </p:txBody>
      </p:sp>
      <p:cxnSp>
        <p:nvCxnSpPr>
          <p:cNvPr id="39" name="Elbow Connector 38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59" name="TextBox 58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60" name="TextBox 59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62" name="Left Brace 61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ular Callout 39"/>
          <p:cNvSpPr/>
          <p:nvPr/>
        </p:nvSpPr>
        <p:spPr>
          <a:xfrm>
            <a:off x="5643570" y="1500174"/>
            <a:ext cx="1857388" cy="357190"/>
          </a:xfrm>
          <a:prstGeom prst="wedgeRectCallout">
            <a:avLst>
              <a:gd name="adj1" fmla="val -56221"/>
              <a:gd name="adj2" fmla="val 179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simplified</a:t>
            </a:r>
            <a:endParaRPr lang="en-US"/>
          </a:p>
        </p:txBody>
      </p:sp>
      <p:sp>
        <p:nvSpPr>
          <p:cNvPr id="4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 input [1,0]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1</a:t>
            </a:r>
            <a:endParaRPr lang="de-CH" smtClean="0"/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CH" smtClean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mtClean="0"/>
              <a:t>0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0" y="22859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f(1*</a:t>
            </a:r>
            <a:r>
              <a:rPr lang="de-CH" smtClean="0">
                <a:solidFill>
                  <a:schemeClr val="accent5"/>
                </a:solidFill>
              </a:rPr>
              <a:t>1</a:t>
            </a:r>
            <a:r>
              <a:rPr lang="de-CH" smtClean="0"/>
              <a:t>+0*</a:t>
            </a:r>
            <a:r>
              <a:rPr lang="de-CH" smtClean="0">
                <a:solidFill>
                  <a:schemeClr val="accent6"/>
                </a:solidFill>
              </a:rPr>
              <a:t>-1</a:t>
            </a:r>
            <a:r>
              <a:rPr lang="de-CH" smtClean="0"/>
              <a:t>) = f(1) = 1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0" y="485776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f(1*</a:t>
            </a:r>
            <a:r>
              <a:rPr lang="de-CH" smtClean="0">
                <a:solidFill>
                  <a:schemeClr val="accent5"/>
                </a:solidFill>
              </a:rPr>
              <a:t>-1</a:t>
            </a:r>
            <a:r>
              <a:rPr lang="de-CH" smtClean="0"/>
              <a:t>+0*</a:t>
            </a:r>
            <a:r>
              <a:rPr lang="de-CH" smtClean="0">
                <a:solidFill>
                  <a:schemeClr val="accent6"/>
                </a:solidFill>
              </a:rPr>
              <a:t>1</a:t>
            </a:r>
            <a:r>
              <a:rPr lang="de-CH" smtClean="0"/>
              <a:t>) = f(-1) = 0</a:t>
            </a:r>
            <a:endParaRPr lang="en-US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33" name="TextBox 32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39" name="TextBox 38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40" name="TextBox 39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41" name="Left Brace 40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-1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-1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 input [0,1]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1</a:t>
            </a:r>
            <a:endParaRPr lang="de-CH" smtClean="0"/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mtClean="0"/>
              <a:t>1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0" y="22859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f(0*</a:t>
            </a:r>
            <a:r>
              <a:rPr lang="de-CH" smtClean="0">
                <a:solidFill>
                  <a:schemeClr val="accent5"/>
                </a:solidFill>
              </a:rPr>
              <a:t>1</a:t>
            </a:r>
            <a:r>
              <a:rPr lang="de-CH" smtClean="0"/>
              <a:t>+1*</a:t>
            </a:r>
            <a:r>
              <a:rPr lang="de-CH" smtClean="0">
                <a:solidFill>
                  <a:schemeClr val="accent6"/>
                </a:solidFill>
              </a:rPr>
              <a:t>-1</a:t>
            </a:r>
            <a:r>
              <a:rPr lang="de-CH" smtClean="0"/>
              <a:t>) = f(-1) = 0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0" y="485776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f(0*</a:t>
            </a:r>
            <a:r>
              <a:rPr lang="de-CH" smtClean="0">
                <a:solidFill>
                  <a:schemeClr val="accent5"/>
                </a:solidFill>
              </a:rPr>
              <a:t>-1</a:t>
            </a:r>
            <a:r>
              <a:rPr lang="de-CH" smtClean="0"/>
              <a:t>+1*</a:t>
            </a:r>
            <a:r>
              <a:rPr lang="de-CH" smtClean="0">
                <a:solidFill>
                  <a:schemeClr val="accent6"/>
                </a:solidFill>
              </a:rPr>
              <a:t>1</a:t>
            </a:r>
            <a:r>
              <a:rPr lang="de-CH" smtClean="0"/>
              <a:t>) = f(1) = 1</a:t>
            </a:r>
            <a:endParaRPr lang="en-US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33" name="TextBox 32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39" name="TextBox 38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40" name="TextBox 39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41" name="Left Brace 40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-1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-1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 input [1,1]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0</a:t>
            </a:r>
            <a:endParaRPr lang="de-CH" smtClean="0"/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1</a:t>
            </a:r>
            <a:endParaRPr lang="de-CH" smtClean="0"/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1</a:t>
            </a:r>
            <a:endParaRPr lang="de-CH" smtClean="0"/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CH" smtClean="0"/>
              <a:t>0</a:t>
            </a:r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/>
              <a:t>0</a:t>
            </a:r>
            <a:endParaRPr lang="de-CH" smtClean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0" y="22859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f(1*</a:t>
            </a:r>
            <a:r>
              <a:rPr lang="de-CH" smtClean="0">
                <a:solidFill>
                  <a:schemeClr val="accent5"/>
                </a:solidFill>
              </a:rPr>
              <a:t>1</a:t>
            </a:r>
            <a:r>
              <a:rPr lang="de-CH" smtClean="0"/>
              <a:t>+1*</a:t>
            </a:r>
            <a:r>
              <a:rPr lang="de-CH" smtClean="0">
                <a:solidFill>
                  <a:schemeClr val="accent6"/>
                </a:solidFill>
              </a:rPr>
              <a:t>-1</a:t>
            </a:r>
            <a:r>
              <a:rPr lang="de-CH" smtClean="0"/>
              <a:t>) = f(0) = 0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0" y="485776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f(1*</a:t>
            </a:r>
            <a:r>
              <a:rPr lang="de-CH" smtClean="0">
                <a:solidFill>
                  <a:schemeClr val="accent5"/>
                </a:solidFill>
              </a:rPr>
              <a:t>-1</a:t>
            </a:r>
            <a:r>
              <a:rPr lang="de-CH" smtClean="0"/>
              <a:t>+1*</a:t>
            </a:r>
            <a:r>
              <a:rPr lang="de-CH" smtClean="0">
                <a:solidFill>
                  <a:schemeClr val="accent6"/>
                </a:solidFill>
              </a:rPr>
              <a:t>1</a:t>
            </a:r>
            <a:r>
              <a:rPr lang="de-CH" smtClean="0"/>
              <a:t>) = f(0) = 0</a:t>
            </a:r>
            <a:endParaRPr lang="en-US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33" name="TextBox 32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39" name="TextBox 38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40" name="TextBox 39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41" name="Left Brace 40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6"/>
                </a:solidFill>
              </a:rPr>
              <a:t>-1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>
                <a:solidFill>
                  <a:schemeClr val="accent5"/>
                </a:solidFill>
              </a:rPr>
              <a:t>-1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stCxn id="5" idx="6"/>
            <a:endCxn id="7" idx="2"/>
          </p:cNvCxnSpPr>
          <p:nvPr/>
        </p:nvCxnSpPr>
        <p:spPr>
          <a:xfrm>
            <a:off x="4500562" y="3107529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7" idx="2"/>
          </p:cNvCxnSpPr>
          <p:nvPr/>
        </p:nvCxnSpPr>
        <p:spPr>
          <a:xfrm flipV="1"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8" idx="2"/>
          </p:cNvCxnSpPr>
          <p:nvPr/>
        </p:nvCxnSpPr>
        <p:spPr>
          <a:xfrm>
            <a:off x="4500562" y="3107529"/>
            <a:ext cx="857256" cy="128588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6"/>
            <a:endCxn id="8" idx="2"/>
          </p:cNvCxnSpPr>
          <p:nvPr/>
        </p:nvCxnSpPr>
        <p:spPr>
          <a:xfrm>
            <a:off x="4500562" y="4393413"/>
            <a:ext cx="857256" cy="158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6"/>
            <a:endCxn id="4" idx="2"/>
          </p:cNvCxnSpPr>
          <p:nvPr/>
        </p:nvCxnSpPr>
        <p:spPr>
          <a:xfrm>
            <a:off x="6143636" y="3107529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6"/>
            <a:endCxn id="4" idx="2"/>
          </p:cNvCxnSpPr>
          <p:nvPr/>
        </p:nvCxnSpPr>
        <p:spPr>
          <a:xfrm flipV="1">
            <a:off x="6143636" y="3750471"/>
            <a:ext cx="785818" cy="6429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Concrete Example: XOR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9454" y="3357562"/>
            <a:ext cx="785818" cy="78581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c</a:t>
            </a:r>
            <a:endParaRPr lang="de-CH" smtClean="0"/>
          </a:p>
        </p:txBody>
      </p:sp>
      <p:sp>
        <p:nvSpPr>
          <p:cNvPr id="5" name="Oval 4"/>
          <p:cNvSpPr/>
          <p:nvPr/>
        </p:nvSpPr>
        <p:spPr>
          <a:xfrm>
            <a:off x="3714744" y="2714620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</a:t>
            </a:r>
            <a:endParaRPr lang="de-CH" smtClean="0"/>
          </a:p>
        </p:txBody>
      </p:sp>
      <p:sp>
        <p:nvSpPr>
          <p:cNvPr id="6" name="Oval 5"/>
          <p:cNvSpPr/>
          <p:nvPr/>
        </p:nvSpPr>
        <p:spPr>
          <a:xfrm>
            <a:off x="3714744" y="4000504"/>
            <a:ext cx="785818" cy="78581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b</a:t>
            </a:r>
            <a:endParaRPr lang="de-CH" smtClean="0"/>
          </a:p>
        </p:txBody>
      </p:sp>
      <p:sp>
        <p:nvSpPr>
          <p:cNvPr id="7" name="Oval 6"/>
          <p:cNvSpPr/>
          <p:nvPr/>
        </p:nvSpPr>
        <p:spPr>
          <a:xfrm>
            <a:off x="5357818" y="2714620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sp>
        <p:nvSpPr>
          <p:cNvPr id="8" name="Oval 7"/>
          <p:cNvSpPr/>
          <p:nvPr/>
        </p:nvSpPr>
        <p:spPr>
          <a:xfrm>
            <a:off x="5357818" y="4000504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mtClean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857224" y="2786058"/>
          <a:ext cx="19049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97"/>
                <a:gridCol w="634997"/>
                <a:gridCol w="634997"/>
              </a:tblGrid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c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</a:tr>
              <a:tr h="328615"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mtClean="0"/>
                        <a:t>0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6" name="Elbow Connector 45"/>
          <p:cNvCxnSpPr/>
          <p:nvPr/>
        </p:nvCxnSpPr>
        <p:spPr>
          <a:xfrm flipV="1">
            <a:off x="5429256" y="4214818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flipV="1">
            <a:off x="5429256" y="2928934"/>
            <a:ext cx="642942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1671633" y="5152254"/>
            <a:ext cx="714380" cy="3571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1643836" y="5294347"/>
            <a:ext cx="714380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571604" y="5509455"/>
            <a:ext cx="1000132" cy="1588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285852" y="536657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59" name="TextBox 58"/>
          <p:cNvSpPr txBox="1"/>
          <p:nvPr/>
        </p:nvSpPr>
        <p:spPr>
          <a:xfrm>
            <a:off x="1285852" y="5009389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smtClean="0"/>
              <a:t>1</a:t>
            </a:r>
            <a:endParaRPr lang="en-US" sz="1200"/>
          </a:p>
        </p:txBody>
      </p:sp>
      <p:sp>
        <p:nvSpPr>
          <p:cNvPr id="60" name="TextBox 59"/>
          <p:cNvSpPr txBox="1"/>
          <p:nvPr/>
        </p:nvSpPr>
        <p:spPr>
          <a:xfrm>
            <a:off x="1785918" y="5580893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/>
              <a:t>0</a:t>
            </a:r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642910" y="5152265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 =</a:t>
            </a:r>
            <a:endParaRPr lang="en-US"/>
          </a:p>
        </p:txBody>
      </p:sp>
      <p:sp>
        <p:nvSpPr>
          <p:cNvPr id="62" name="Left Brace 61"/>
          <p:cNvSpPr/>
          <p:nvPr/>
        </p:nvSpPr>
        <p:spPr>
          <a:xfrm>
            <a:off x="114297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0800000">
            <a:off x="2571736" y="4866513"/>
            <a:ext cx="214314" cy="928694"/>
          </a:xfrm>
          <a:prstGeom prst="leftBrace">
            <a:avLst>
              <a:gd name="adj1" fmla="val 6055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14876" y="278605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14876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43438" y="38576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-1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43438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-1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86512" y="298823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28651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1</a:t>
            </a:r>
            <a:endParaRPr lang="en-US"/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Basic Neural Networks - Summary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mtClean="0"/>
              <a:t>Any number of inputs and outputs</a:t>
            </a:r>
          </a:p>
          <a:p>
            <a:r>
              <a:rPr lang="de-CH" smtClean="0"/>
              <a:t>Any number of hidden layers (even just 1)</a:t>
            </a:r>
          </a:p>
          <a:p>
            <a:r>
              <a:rPr lang="de-CH" smtClean="0"/>
              <a:t>Activation function (often sigmoid + bias)</a:t>
            </a:r>
          </a:p>
          <a:p>
            <a:r>
              <a:rPr lang="de-CH" smtClean="0"/>
              <a:t>Training happens on the weights of the links</a:t>
            </a:r>
          </a:p>
          <a:p>
            <a:r>
              <a:rPr lang="de-CH" smtClean="0"/>
              <a:t>There is no real „signaling“, the entire network can be represented as a single math function</a:t>
            </a:r>
          </a:p>
          <a:p>
            <a:r>
              <a:rPr lang="de-CH" smtClean="0"/>
              <a:t>Can be used for both regression and classification problems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14620"/>
            <a:ext cx="82296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de-CH" sz="3200" smtClean="0">
                <a:solidFill>
                  <a:schemeClr val="accent1"/>
                </a:solidFill>
              </a:rPr>
              <a:t>Part 2</a:t>
            </a:r>
          </a:p>
          <a:p>
            <a:pPr algn="ctr">
              <a:buNone/>
            </a:pPr>
            <a:r>
              <a:rPr lang="de-CH" sz="3200" smtClean="0"/>
              <a:t>Related Work applying ANN to 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Motivation</a:t>
            </a:r>
            <a:endParaRPr lang="en-US"/>
          </a:p>
        </p:txBody>
      </p:sp>
      <p:pic>
        <p:nvPicPr>
          <p:cNvPr id="5" name="Content Placeholder 4" descr="github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71612"/>
            <a:ext cx="4500594" cy="478973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143504" y="1785926"/>
            <a:ext cx="37576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3200" smtClean="0"/>
              <a:t>Enormous corpus of source code online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3200" smtClean="0"/>
              <a:t>How can we leverage this source code?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CH" sz="1200" smtClean="0"/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CH" sz="3200" b="1" smtClean="0"/>
              <a:t>Can we create new programs from existing code?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Software Reliability Lab (ETHZ)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CH" sz="2800" smtClean="0"/>
              <a:t>SLANG (PLDI 14):</a:t>
            </a:r>
          </a:p>
          <a:p>
            <a:pPr>
              <a:buNone/>
            </a:pPr>
            <a:r>
              <a:rPr lang="de-CH" sz="2800" smtClean="0"/>
              <a:t>    Code Completion (gap filling) using n-grams and ANN with regard to API usage</a:t>
            </a:r>
          </a:p>
          <a:p>
            <a:pPr lvl="1"/>
            <a:endParaRPr lang="en-US"/>
          </a:p>
        </p:txBody>
      </p:sp>
      <p:pic>
        <p:nvPicPr>
          <p:cNvPr id="6" name="Picture 5" descr="2016-01-19-112929_1568x1034_scr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45" y="3357562"/>
            <a:ext cx="4424349" cy="2917587"/>
          </a:xfrm>
          <a:prstGeom prst="rect">
            <a:avLst/>
          </a:prstGeom>
        </p:spPr>
      </p:pic>
      <p:pic>
        <p:nvPicPr>
          <p:cNvPr id="9" name="Picture 8" descr="2016-01-19-112920_1551x1006_scr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3286124"/>
            <a:ext cx="4424350" cy="28696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Software Reliability Lab (ETHZ)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CH" sz="2800" smtClean="0"/>
              <a:t>JSNice (POPL 15):</a:t>
            </a:r>
          </a:p>
          <a:p>
            <a:pPr>
              <a:buNone/>
            </a:pPr>
            <a:r>
              <a:rPr lang="de-CH" sz="2800" smtClean="0"/>
              <a:t>    Predicting variable names and inferring types in obfuscated JavaScript code using Conditional Random Fields (CRF)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357686" y="4214818"/>
            <a:ext cx="3143272" cy="1214446"/>
          </a:xfrm>
          <a:prstGeom prst="wedgeRectCallout">
            <a:avLst>
              <a:gd name="adj1" fmla="val -76529"/>
              <a:gd name="adj2" fmla="val -107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Special kind of classifier that takes neighboring output nodes into account when making output predictions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Software Reliability Lab (ETHZ)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CH" sz="2800" smtClean="0"/>
              <a:t>JSNice (POPL 15):</a:t>
            </a:r>
          </a:p>
          <a:p>
            <a:pPr>
              <a:buNone/>
            </a:pPr>
            <a:r>
              <a:rPr lang="de-CH" sz="2800" smtClean="0"/>
              <a:t>    Predicting variable names and inferring types in obfuscated JavaScript code using Conditional Random Fields (CRF)</a:t>
            </a:r>
          </a:p>
          <a:p>
            <a:pPr lvl="1"/>
            <a:endParaRPr lang="en-US"/>
          </a:p>
        </p:txBody>
      </p:sp>
      <p:pic>
        <p:nvPicPr>
          <p:cNvPr id="7" name="Picture 6" descr="2016-01-19-110828_1300x734_scr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3404" y="3693255"/>
            <a:ext cx="5079190" cy="2867789"/>
          </a:xfrm>
          <a:prstGeom prst="rect">
            <a:avLst/>
          </a:prstGeom>
        </p:spPr>
      </p:pic>
      <p:pic>
        <p:nvPicPr>
          <p:cNvPr id="8" name="Picture 7" descr="2016-01-19-110819_977x683_scr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907569"/>
            <a:ext cx="3811735" cy="2664703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Other Related Work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>
              <a:buNone/>
            </a:pPr>
            <a:r>
              <a:rPr lang="en-US" sz="2400" smtClean="0"/>
              <a:t>Arar et al.: “Software defect prediction using cost-sensitive neural network” (ASC 2015)</a:t>
            </a:r>
          </a:p>
          <a:p>
            <a:pPr marL="400050" lvl="1" indent="0">
              <a:buNone/>
            </a:pPr>
            <a:r>
              <a:rPr lang="de-CH" sz="1800" smtClean="0"/>
              <a:t>ANN + Artifical Beehive Colony algorithm, Similar performance to existing bug prediction approaches</a:t>
            </a:r>
          </a:p>
          <a:p>
            <a:pPr marL="400050" lvl="1" indent="0">
              <a:buNone/>
            </a:pPr>
            <a:endParaRPr lang="de-CH" sz="2000" smtClean="0"/>
          </a:p>
          <a:p>
            <a:pPr marL="0">
              <a:buNone/>
            </a:pPr>
            <a:r>
              <a:rPr lang="en-US" sz="2400" smtClean="0"/>
              <a:t>Corley et al.: “Exploring the Use of Deep Learning for Feature Location” </a:t>
            </a:r>
            <a:r>
              <a:rPr lang="de-CH" sz="2400" smtClean="0"/>
              <a:t>(ICSME15)</a:t>
            </a:r>
          </a:p>
          <a:p>
            <a:pPr>
              <a:buNone/>
            </a:pPr>
            <a:r>
              <a:rPr lang="de-CH" sz="1800" smtClean="0"/>
              <a:t>	Preliminary Study  using Latent Dirichlet Allocation (LDA) vs. Document Vectors (DV). DV are very fast - could be used for IDE-based search functionality</a:t>
            </a:r>
          </a:p>
          <a:p>
            <a:pPr>
              <a:buNone/>
            </a:pPr>
            <a:endParaRPr lang="de-CH" sz="1800" smtClean="0"/>
          </a:p>
          <a:p>
            <a:pPr marL="0">
              <a:buNone/>
            </a:pPr>
            <a:r>
              <a:rPr lang="de-CH" sz="2400" smtClean="0"/>
              <a:t>White et al.: „Toward Deep Learning Software Repositories“ (MSR15)</a:t>
            </a:r>
          </a:p>
          <a:p>
            <a:pPr>
              <a:buNone/>
            </a:pPr>
            <a:r>
              <a:rPr lang="de-CH" sz="1800" smtClean="0"/>
              <a:t>	ANN better than n-gram model at predicting the next token (code suggestion)</a:t>
            </a:r>
          </a:p>
          <a:p>
            <a:pPr marL="0">
              <a:buNone/>
            </a:pPr>
            <a:endParaRPr lang="en-US" smtClean="0"/>
          </a:p>
          <a:p>
            <a:pPr marL="0">
              <a:buNone/>
            </a:pPr>
            <a:endParaRPr lang="en-US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28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14620"/>
            <a:ext cx="82296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de-CH" sz="3200" smtClean="0">
                <a:solidFill>
                  <a:schemeClr val="accent1"/>
                </a:solidFill>
              </a:rPr>
              <a:t>Part 3</a:t>
            </a:r>
          </a:p>
          <a:p>
            <a:pPr algn="ctr">
              <a:buNone/>
            </a:pPr>
            <a:r>
              <a:rPr lang="de-CH" sz="3200" smtClean="0"/>
              <a:t>Current Work &amp; Avenues for further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stCxn id="8" idx="2"/>
          </p:cNvCxnSpPr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2"/>
          </p:cNvCxnSpPr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Neural Networks can recognize...</a:t>
            </a:r>
            <a:endParaRPr lang="en-US"/>
          </a:p>
        </p:txBody>
      </p:sp>
      <p:pic>
        <p:nvPicPr>
          <p:cNvPr id="5" name="Picture 4" descr="2016-01-19-141540_1610x1000_scr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5214975" cy="3239117"/>
          </a:xfrm>
          <a:prstGeom prst="rect">
            <a:avLst/>
          </a:prstGeom>
        </p:spPr>
      </p:pic>
      <p:pic>
        <p:nvPicPr>
          <p:cNvPr id="6" name="Picture 5" descr="useful.jpg"/>
          <p:cNvPicPr>
            <a:picLocks noChangeAspect="1"/>
          </p:cNvPicPr>
          <p:nvPr/>
        </p:nvPicPr>
        <p:blipFill>
          <a:blip r:embed="rId3"/>
          <a:srcRect b="41196"/>
          <a:stretch>
            <a:fillRect/>
          </a:stretch>
        </p:blipFill>
        <p:spPr>
          <a:xfrm>
            <a:off x="1845074" y="4929198"/>
            <a:ext cx="7152823" cy="1714512"/>
          </a:xfrm>
          <a:prstGeom prst="rect">
            <a:avLst/>
          </a:prstGeom>
        </p:spPr>
      </p:pic>
      <p:pic>
        <p:nvPicPr>
          <p:cNvPr id="7" name="Picture 6" descr="handwrit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500174"/>
            <a:ext cx="3491605" cy="1861616"/>
          </a:xfrm>
          <a:prstGeom prst="rect">
            <a:avLst/>
          </a:prstGeom>
        </p:spPr>
      </p:pic>
      <p:pic>
        <p:nvPicPr>
          <p:cNvPr id="10" name="Picture 9" descr="noi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5072074"/>
            <a:ext cx="1785950" cy="1357322"/>
          </a:xfrm>
          <a:prstGeom prst="rect">
            <a:avLst/>
          </a:prstGeom>
        </p:spPr>
      </p:pic>
      <p:pic>
        <p:nvPicPr>
          <p:cNvPr id="8" name="Picture 7" descr="gif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9000"/>
            <a:ext cx="4429156" cy="1407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036083" y="3250405"/>
            <a:ext cx="307183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e.g. SOFAS, LISA, FindBugs, ...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rot="5400000">
            <a:off x="1929587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500166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Easier data collection</a:t>
            </a:r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 rot="5400000" flipH="1" flipV="1">
            <a:off x="1965308" y="5536422"/>
            <a:ext cx="356394" cy="79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1929587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500166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Easier data collection</a:t>
            </a:r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29" name="Rectangle 28"/>
          <p:cNvSpPr/>
          <p:nvPr/>
        </p:nvSpPr>
        <p:spPr>
          <a:xfrm>
            <a:off x="1285852" y="5715016"/>
            <a:ext cx="1714512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Inputs &amp; outcomes </a:t>
            </a:r>
            <a:r>
              <a:rPr lang="de-CH" sz="1400" b="1" smtClean="0"/>
              <a:t>based in reality</a:t>
            </a:r>
            <a:endParaRPr lang="en-US" sz="1400" b="1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>
            <a:stCxn id="54" idx="2"/>
          </p:cNvCxnSpPr>
          <p:nvPr/>
        </p:nvCxnSpPr>
        <p:spPr>
          <a:xfrm rot="5400000">
            <a:off x="3571868" y="478632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1965308" y="5536422"/>
            <a:ext cx="356394" cy="79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1929587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500166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Easier data collection</a:t>
            </a:r>
            <a:endParaRPr lang="en-US" sz="1400"/>
          </a:p>
        </p:txBody>
      </p:sp>
      <p:sp>
        <p:nvSpPr>
          <p:cNvPr id="54" name="Rectangle 53"/>
          <p:cNvSpPr/>
          <p:nvPr/>
        </p:nvSpPr>
        <p:spPr>
          <a:xfrm>
            <a:off x="3143240" y="407194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Resource intensive</a:t>
            </a:r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5852" y="5715016"/>
            <a:ext cx="1714512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Inputs &amp; outcomes </a:t>
            </a:r>
            <a:r>
              <a:rPr lang="de-CH" sz="1400" b="1" smtClean="0"/>
              <a:t>based in reality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 rot="5400000">
            <a:off x="5215735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4" idx="2"/>
          </p:cNvCxnSpPr>
          <p:nvPr/>
        </p:nvCxnSpPr>
        <p:spPr>
          <a:xfrm rot="5400000">
            <a:off x="3571868" y="478632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1965308" y="5536422"/>
            <a:ext cx="356394" cy="79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1929587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500166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Easier data collection</a:t>
            </a:r>
            <a:endParaRPr lang="en-US" sz="1400"/>
          </a:p>
        </p:txBody>
      </p:sp>
      <p:sp>
        <p:nvSpPr>
          <p:cNvPr id="54" name="Rectangle 53"/>
          <p:cNvSpPr/>
          <p:nvPr/>
        </p:nvSpPr>
        <p:spPr>
          <a:xfrm>
            <a:off x="3143240" y="407194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Resource intensive</a:t>
            </a:r>
            <a:endParaRPr lang="en-US" sz="1400"/>
          </a:p>
        </p:txBody>
      </p:sp>
      <p:sp>
        <p:nvSpPr>
          <p:cNvPr id="56" name="Rectangle 55"/>
          <p:cNvSpPr/>
          <p:nvPr/>
        </p:nvSpPr>
        <p:spPr>
          <a:xfrm>
            <a:off x="4786314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Suprisingly useful results</a:t>
            </a:r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5852" y="5715016"/>
            <a:ext cx="1714512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Inputs &amp; outcomes </a:t>
            </a:r>
            <a:r>
              <a:rPr lang="de-CH" sz="1400" b="1" smtClean="0"/>
              <a:t>based in reality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 rot="5400000">
            <a:off x="5215735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4" idx="2"/>
          </p:cNvCxnSpPr>
          <p:nvPr/>
        </p:nvCxnSpPr>
        <p:spPr>
          <a:xfrm rot="5400000">
            <a:off x="3571868" y="478632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50" idx="2"/>
          </p:cNvCxnSpPr>
          <p:nvPr/>
        </p:nvCxnSpPr>
        <p:spPr>
          <a:xfrm rot="5400000">
            <a:off x="6786578" y="478632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357950" y="407194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ANN is a „black box“</a:t>
            </a:r>
            <a:endParaRPr lang="en-US" sz="1400"/>
          </a:p>
        </p:txBody>
      </p:sp>
      <p:cxnSp>
        <p:nvCxnSpPr>
          <p:cNvPr id="44" name="Straight Connector 43"/>
          <p:cNvCxnSpPr/>
          <p:nvPr/>
        </p:nvCxnSpPr>
        <p:spPr>
          <a:xfrm rot="5400000" flipH="1" flipV="1">
            <a:off x="1965308" y="5536422"/>
            <a:ext cx="356394" cy="79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1929587" y="4785529"/>
            <a:ext cx="428630" cy="158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1604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00232" y="2071678"/>
            <a:ext cx="428628" cy="4286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4357686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4" idx="2"/>
          </p:cNvCxnSpPr>
          <p:nvPr/>
        </p:nvCxnSpPr>
        <p:spPr>
          <a:xfrm rot="5400000">
            <a:off x="5929322" y="2285992"/>
            <a:ext cx="428628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 rot="5400000">
            <a:off x="7572395" y="2285993"/>
            <a:ext cx="428630" cy="158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1250133" y="4714884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3929058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Feature catalogue</a:t>
            </a:r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5500694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Rule catalogue</a:t>
            </a:r>
            <a:endParaRPr lang="en-US" sz="1400"/>
          </a:p>
        </p:txBody>
      </p:sp>
      <p:sp>
        <p:nvSpPr>
          <p:cNvPr id="26" name="Rectangle 25"/>
          <p:cNvSpPr/>
          <p:nvPr/>
        </p:nvSpPr>
        <p:spPr>
          <a:xfrm>
            <a:off x="7000892" y="1571612"/>
            <a:ext cx="157163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Actionable results are elusive</a:t>
            </a:r>
            <a:endParaRPr lang="en-US" sz="14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43116"/>
          <a:ext cx="82296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500166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Easier data collection</a:t>
            </a:r>
            <a:endParaRPr lang="en-US" sz="1400"/>
          </a:p>
        </p:txBody>
      </p:sp>
      <p:sp>
        <p:nvSpPr>
          <p:cNvPr id="54" name="Rectangle 53"/>
          <p:cNvSpPr/>
          <p:nvPr/>
        </p:nvSpPr>
        <p:spPr>
          <a:xfrm>
            <a:off x="3143240" y="407194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Resource intensive</a:t>
            </a:r>
            <a:endParaRPr lang="en-US" sz="1400"/>
          </a:p>
        </p:txBody>
      </p:sp>
      <p:sp>
        <p:nvSpPr>
          <p:cNvPr id="56" name="Rectangle 55"/>
          <p:cNvSpPr/>
          <p:nvPr/>
        </p:nvSpPr>
        <p:spPr>
          <a:xfrm>
            <a:off x="4786314" y="407194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Suprisingly useful results</a:t>
            </a:r>
            <a:endParaRPr lang="en-US" sz="1400"/>
          </a:p>
        </p:txBody>
      </p:sp>
      <p:sp>
        <p:nvSpPr>
          <p:cNvPr id="33" name="Rectangle 32"/>
          <p:cNvSpPr/>
          <p:nvPr/>
        </p:nvSpPr>
        <p:spPr>
          <a:xfrm>
            <a:off x="1357290" y="1571612"/>
            <a:ext cx="1285884" cy="5000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Tooling, hand-picked projects</a:t>
            </a:r>
            <a:endParaRPr lang="en-US" sz="140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85852" y="5715016"/>
            <a:ext cx="1714512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smtClean="0"/>
              <a:t>Inputs &amp; outcomes </a:t>
            </a:r>
            <a:r>
              <a:rPr lang="de-CH" sz="1400" b="1" smtClean="0"/>
              <a:t>based in reality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Models vs. ANN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576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e-CH" smtClean="0"/>
              <a:t>Instead of trying to </a:t>
            </a:r>
            <a:r>
              <a:rPr lang="de-CH" smtClean="0">
                <a:solidFill>
                  <a:schemeClr val="accent2"/>
                </a:solidFill>
              </a:rPr>
              <a:t>model the complexity </a:t>
            </a:r>
            <a:r>
              <a:rPr lang="de-CH" smtClean="0"/>
              <a:t>of source code, let the machine </a:t>
            </a:r>
            <a:r>
              <a:rPr lang="de-CH" smtClean="0">
                <a:solidFill>
                  <a:schemeClr val="accent3"/>
                </a:solidFill>
              </a:rPr>
              <a:t>figure out what matters</a:t>
            </a:r>
            <a:r>
              <a:rPr lang="de-CH" smtClean="0"/>
              <a:t> to make useful predictions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...but they can also synthesize!</a:t>
            </a:r>
            <a:endParaRPr lang="en-US"/>
          </a:p>
        </p:txBody>
      </p:sp>
      <p:pic>
        <p:nvPicPr>
          <p:cNvPr id="4" name="Content Placeholder 3" descr="2016-01-19-141824_1129x878_scr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3722598"/>
            <a:ext cx="3733712" cy="2903631"/>
          </a:xfrm>
        </p:spPr>
      </p:pic>
      <p:pic>
        <p:nvPicPr>
          <p:cNvPr id="7" name="Picture 6" descr="2016-01-19-142036_2747x679_scr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5365806"/>
            <a:ext cx="2595440" cy="1322058"/>
          </a:xfrm>
          <a:prstGeom prst="rect">
            <a:avLst/>
          </a:prstGeom>
        </p:spPr>
      </p:pic>
      <p:pic>
        <p:nvPicPr>
          <p:cNvPr id="8" name="Picture 7" descr="2016-01-19-142633_618x689_scr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757" y="5362612"/>
            <a:ext cx="1213160" cy="1352536"/>
          </a:xfrm>
          <a:prstGeom prst="rect">
            <a:avLst/>
          </a:prstGeom>
        </p:spPr>
      </p:pic>
      <p:pic>
        <p:nvPicPr>
          <p:cNvPr id="9" name="Picture 8" descr="2016-01-19-142917_233x265_scro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560" y="1439259"/>
            <a:ext cx="1340006" cy="1524040"/>
          </a:xfrm>
          <a:prstGeom prst="rect">
            <a:avLst/>
          </a:prstGeom>
        </p:spPr>
      </p:pic>
      <p:pic>
        <p:nvPicPr>
          <p:cNvPr id="10" name="Picture 9" descr="2016-01-19-142955_218x270_scro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950" y="1428736"/>
            <a:ext cx="1257898" cy="1557946"/>
          </a:xfrm>
          <a:prstGeom prst="rect">
            <a:avLst/>
          </a:prstGeom>
        </p:spPr>
      </p:pic>
      <p:pic>
        <p:nvPicPr>
          <p:cNvPr id="11" name="Picture 10" descr="2016-01-19-142900_947x376_scro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88" y="1428736"/>
            <a:ext cx="3429024" cy="1361471"/>
          </a:xfrm>
          <a:prstGeom prst="rect">
            <a:avLst/>
          </a:prstGeom>
        </p:spPr>
      </p:pic>
      <p:pic>
        <p:nvPicPr>
          <p:cNvPr id="12" name="Picture 11" descr="2016-01-19-143224_236x268_scro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6" y="1428736"/>
            <a:ext cx="1383978" cy="1571636"/>
          </a:xfrm>
          <a:prstGeom prst="rect">
            <a:avLst/>
          </a:prstGeom>
        </p:spPr>
      </p:pic>
      <p:pic>
        <p:nvPicPr>
          <p:cNvPr id="14" name="Picture 13" descr="house_generat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20" y="1435880"/>
            <a:ext cx="2357454" cy="2278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844" y="3857628"/>
            <a:ext cx="4000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/>
              <a:t>Good everybody. Thank you very much. God bless the United States of America, and has already began with the world’s gathering their health insurance. It’s about hard-earned for our efforts that are not continued.</a:t>
            </a:r>
          </a:p>
          <a:p>
            <a:endParaRPr lang="en-US" sz="900" smtClean="0"/>
          </a:p>
          <a:p>
            <a:r>
              <a:rPr lang="en-US" sz="900" smtClean="0"/>
              <a:t>We are all the assumptionion to the streets of the Americas that we are still for everybody and destruction. We are doing a lot of this. I know that someone would be prefered to their children to take a million insurance company. We’re watching their people and continued to find ourselves with Republicans — to give up on these challenges and despite the challenges of our country. In the last two years, we must recognise that our borders have access from the world.</a:t>
            </a:r>
            <a:endParaRPr lang="en-US" sz="900"/>
          </a:p>
        </p:txBody>
      </p:sp>
      <p:sp>
        <p:nvSpPr>
          <p:cNvPr id="16" name="Rectangle 15"/>
          <p:cNvSpPr/>
          <p:nvPr/>
        </p:nvSpPr>
        <p:spPr>
          <a:xfrm>
            <a:off x="4286248" y="2214554"/>
            <a:ext cx="57150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2844" y="5365806"/>
            <a:ext cx="2571768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handwriting-dem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27267" y="3143248"/>
            <a:ext cx="5973889" cy="500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571604" y="3546463"/>
            <a:ext cx="561299" cy="714380"/>
            <a:chOff x="1312409" y="3561103"/>
            <a:chExt cx="785818" cy="1000132"/>
          </a:xfrm>
        </p:grpSpPr>
        <p:sp>
          <p:nvSpPr>
            <p:cNvPr id="6" name="Can 5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4" name="Group 60"/>
          <p:cNvGrpSpPr/>
          <p:nvPr/>
        </p:nvGrpSpPr>
        <p:grpSpPr>
          <a:xfrm>
            <a:off x="1142976" y="4403720"/>
            <a:ext cx="561299" cy="714380"/>
            <a:chOff x="1312409" y="3561103"/>
            <a:chExt cx="785818" cy="1000132"/>
          </a:xfrm>
        </p:grpSpPr>
        <p:sp>
          <p:nvSpPr>
            <p:cNvPr id="9" name="Can 8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5" name="Group 60"/>
          <p:cNvGrpSpPr/>
          <p:nvPr/>
        </p:nvGrpSpPr>
        <p:grpSpPr>
          <a:xfrm>
            <a:off x="2000232" y="4403719"/>
            <a:ext cx="561299" cy="714380"/>
            <a:chOff x="1312409" y="3561103"/>
            <a:chExt cx="785818" cy="1000132"/>
          </a:xfrm>
        </p:grpSpPr>
        <p:sp>
          <p:nvSpPr>
            <p:cNvPr id="12" name="Can 11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5786" y="5260975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Clone</a:t>
            </a:r>
          </a:p>
          <a:p>
            <a:pPr algn="ctr"/>
            <a:r>
              <a:rPr lang="de-CH" sz="1400" smtClean="0"/>
              <a:t>693 Apache Projects</a:t>
            </a:r>
            <a:endParaRPr 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571604" y="3546463"/>
            <a:ext cx="561299" cy="714380"/>
            <a:chOff x="1312409" y="3561103"/>
            <a:chExt cx="785818" cy="1000132"/>
          </a:xfrm>
        </p:grpSpPr>
        <p:sp>
          <p:nvSpPr>
            <p:cNvPr id="6" name="Can 5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4" name="Group 60"/>
          <p:cNvGrpSpPr/>
          <p:nvPr/>
        </p:nvGrpSpPr>
        <p:grpSpPr>
          <a:xfrm>
            <a:off x="1142976" y="4403720"/>
            <a:ext cx="561299" cy="714380"/>
            <a:chOff x="1312409" y="3561103"/>
            <a:chExt cx="785818" cy="1000132"/>
          </a:xfrm>
        </p:grpSpPr>
        <p:sp>
          <p:nvSpPr>
            <p:cNvPr id="9" name="Can 8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5" name="Group 60"/>
          <p:cNvGrpSpPr/>
          <p:nvPr/>
        </p:nvGrpSpPr>
        <p:grpSpPr>
          <a:xfrm>
            <a:off x="2000232" y="4403719"/>
            <a:ext cx="561299" cy="714380"/>
            <a:chOff x="1312409" y="3561103"/>
            <a:chExt cx="785818" cy="1000132"/>
          </a:xfrm>
        </p:grpSpPr>
        <p:sp>
          <p:nvSpPr>
            <p:cNvPr id="12" name="Can 11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5786" y="5260975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Clone</a:t>
            </a:r>
          </a:p>
          <a:p>
            <a:pPr algn="ctr"/>
            <a:r>
              <a:rPr lang="de-CH" sz="1400" smtClean="0"/>
              <a:t>693 Apache Projects</a:t>
            </a:r>
            <a:endParaRPr lang="en-US" sz="1400"/>
          </a:p>
        </p:txBody>
      </p:sp>
      <p:pic>
        <p:nvPicPr>
          <p:cNvPr id="20" name="Picture 19" descr="empty-filter-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023" y="3903653"/>
            <a:ext cx="1223954" cy="12239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43240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Filter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</a:t>
            </a:r>
            <a:r>
              <a:rPr lang="en-US" sz="1200" smtClean="0">
                <a:latin typeface="Lucida Console" pitchFamily="49" charset="0"/>
              </a:rPr>
              <a:t>not </a:t>
            </a:r>
            <a:r>
              <a:rPr lang="en-US" sz="1200" smtClean="0">
                <a:latin typeface="Lucida Console" pitchFamily="49" charset="0"/>
              </a:rPr>
              <a:t>-regex </a:t>
            </a:r>
            <a:r>
              <a:rPr lang="en-US" sz="1200" smtClean="0">
                <a:latin typeface="Lucida Console" pitchFamily="49" charset="0"/>
              </a:rPr>
              <a:t>'</a:t>
            </a:r>
            <a:r>
              <a:rPr lang="en-US" sz="1200" smtClean="0">
                <a:latin typeface="Lucida Console" pitchFamily="49" charset="0"/>
              </a:rPr>
              <a:t>.*\.java</a:t>
            </a:r>
            <a:r>
              <a:rPr lang="en-US" sz="1200" smtClean="0">
                <a:latin typeface="Lucida Console" pitchFamily="49" charset="0"/>
              </a:rPr>
              <a:t>'</a:t>
            </a:r>
            <a:endParaRPr lang="en-US" sz="1200">
              <a:latin typeface="Lucida Console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28926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571604" y="3546463"/>
            <a:ext cx="561299" cy="714380"/>
            <a:chOff x="1312409" y="3561103"/>
            <a:chExt cx="785818" cy="1000132"/>
          </a:xfrm>
        </p:grpSpPr>
        <p:sp>
          <p:nvSpPr>
            <p:cNvPr id="6" name="Can 5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4" name="Group 60"/>
          <p:cNvGrpSpPr/>
          <p:nvPr/>
        </p:nvGrpSpPr>
        <p:grpSpPr>
          <a:xfrm>
            <a:off x="1142976" y="4403720"/>
            <a:ext cx="561299" cy="714380"/>
            <a:chOff x="1312409" y="3561103"/>
            <a:chExt cx="785818" cy="1000132"/>
          </a:xfrm>
        </p:grpSpPr>
        <p:sp>
          <p:nvSpPr>
            <p:cNvPr id="9" name="Can 8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5" name="Group 60"/>
          <p:cNvGrpSpPr/>
          <p:nvPr/>
        </p:nvGrpSpPr>
        <p:grpSpPr>
          <a:xfrm>
            <a:off x="2000232" y="4403719"/>
            <a:ext cx="561299" cy="714380"/>
            <a:chOff x="1312409" y="3561103"/>
            <a:chExt cx="785818" cy="1000132"/>
          </a:xfrm>
        </p:grpSpPr>
        <p:sp>
          <p:nvSpPr>
            <p:cNvPr id="12" name="Can 11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5786" y="5260975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Clone</a:t>
            </a:r>
          </a:p>
          <a:p>
            <a:pPr algn="ctr"/>
            <a:r>
              <a:rPr lang="de-CH" sz="1400" smtClean="0"/>
              <a:t>693 Apache Projects</a:t>
            </a:r>
            <a:endParaRPr lang="en-US" sz="1400"/>
          </a:p>
        </p:txBody>
      </p:sp>
      <p:pic>
        <p:nvPicPr>
          <p:cNvPr id="20" name="Picture 19" descr="empty-filter-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023" y="3903653"/>
            <a:ext cx="1223954" cy="12239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43240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Filter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</a:t>
            </a:r>
            <a:r>
              <a:rPr lang="en-US" sz="1200" smtClean="0">
                <a:latin typeface="Lucida Console" pitchFamily="49" charset="0"/>
              </a:rPr>
              <a:t>not </a:t>
            </a:r>
            <a:r>
              <a:rPr lang="en-US" sz="1200" smtClean="0">
                <a:latin typeface="Lucida Console" pitchFamily="49" charset="0"/>
              </a:rPr>
              <a:t>-regex </a:t>
            </a:r>
            <a:r>
              <a:rPr lang="en-US" sz="1200" smtClean="0">
                <a:latin typeface="Lucida Console" pitchFamily="49" charset="0"/>
              </a:rPr>
              <a:t>'</a:t>
            </a:r>
            <a:r>
              <a:rPr lang="en-US" sz="1200" smtClean="0">
                <a:latin typeface="Lucida Console" pitchFamily="49" charset="0"/>
              </a:rPr>
              <a:t>.*\.java</a:t>
            </a:r>
            <a:r>
              <a:rPr lang="en-US" sz="1200" smtClean="0">
                <a:latin typeface="Lucida Console" pitchFamily="49" charset="0"/>
              </a:rPr>
              <a:t>'</a:t>
            </a:r>
            <a:endParaRPr lang="en-US" sz="1200">
              <a:latin typeface="Lucida Console" pitchFamily="49" charset="0"/>
            </a:endParaRPr>
          </a:p>
        </p:txBody>
      </p:sp>
      <p:sp>
        <p:nvSpPr>
          <p:cNvPr id="28" name="Left Brace 27"/>
          <p:cNvSpPr/>
          <p:nvPr/>
        </p:nvSpPr>
        <p:spPr>
          <a:xfrm rot="5400000">
            <a:off x="3071802" y="1189009"/>
            <a:ext cx="285752" cy="4286280"/>
          </a:xfrm>
          <a:prstGeom prst="leftBrace">
            <a:avLst>
              <a:gd name="adj1" fmla="val 6751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00232" y="2760645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8 parallel jobs, </a:t>
            </a:r>
            <a:r>
              <a:rPr lang="de-CH" smtClean="0">
                <a:latin typeface="Bodoni MT" pitchFamily="18" charset="0"/>
              </a:rPr>
              <a:t>~</a:t>
            </a:r>
            <a:r>
              <a:rPr lang="de-CH" smtClean="0"/>
              <a:t>15min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28926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571604" y="3546463"/>
            <a:ext cx="561299" cy="714380"/>
            <a:chOff x="1312409" y="3561103"/>
            <a:chExt cx="785818" cy="1000132"/>
          </a:xfrm>
        </p:grpSpPr>
        <p:sp>
          <p:nvSpPr>
            <p:cNvPr id="6" name="Can 5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4" name="Group 60"/>
          <p:cNvGrpSpPr/>
          <p:nvPr/>
        </p:nvGrpSpPr>
        <p:grpSpPr>
          <a:xfrm>
            <a:off x="1142976" y="4403720"/>
            <a:ext cx="561299" cy="714380"/>
            <a:chOff x="1312409" y="3561103"/>
            <a:chExt cx="785818" cy="1000132"/>
          </a:xfrm>
        </p:grpSpPr>
        <p:sp>
          <p:nvSpPr>
            <p:cNvPr id="9" name="Can 8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5" name="Group 60"/>
          <p:cNvGrpSpPr/>
          <p:nvPr/>
        </p:nvGrpSpPr>
        <p:grpSpPr>
          <a:xfrm>
            <a:off x="2000232" y="4403719"/>
            <a:ext cx="561299" cy="714380"/>
            <a:chOff x="1312409" y="3561103"/>
            <a:chExt cx="785818" cy="1000132"/>
          </a:xfrm>
        </p:grpSpPr>
        <p:sp>
          <p:nvSpPr>
            <p:cNvPr id="12" name="Can 11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5786" y="5260975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Clone</a:t>
            </a:r>
          </a:p>
          <a:p>
            <a:pPr algn="ctr"/>
            <a:r>
              <a:rPr lang="de-CH" sz="1400" smtClean="0"/>
              <a:t>693 Apache Projects</a:t>
            </a:r>
            <a:endParaRPr lang="en-US" sz="1400"/>
          </a:p>
        </p:txBody>
      </p:sp>
      <p:pic>
        <p:nvPicPr>
          <p:cNvPr id="20" name="Picture 19" descr="empty-filter-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023" y="3903653"/>
            <a:ext cx="1223954" cy="12239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43240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Filter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</a:t>
            </a:r>
            <a:r>
              <a:rPr lang="en-US" sz="1200" smtClean="0">
                <a:latin typeface="Lucida Console" pitchFamily="49" charset="0"/>
              </a:rPr>
              <a:t>not </a:t>
            </a:r>
            <a:r>
              <a:rPr lang="en-US" sz="1200" smtClean="0">
                <a:latin typeface="Lucida Console" pitchFamily="49" charset="0"/>
              </a:rPr>
              <a:t>-regex </a:t>
            </a:r>
            <a:r>
              <a:rPr lang="en-US" sz="1200" smtClean="0">
                <a:latin typeface="Lucida Console" pitchFamily="49" charset="0"/>
              </a:rPr>
              <a:t>'</a:t>
            </a:r>
            <a:r>
              <a:rPr lang="en-US" sz="1200" smtClean="0">
                <a:latin typeface="Lucida Console" pitchFamily="49" charset="0"/>
              </a:rPr>
              <a:t>.*\.java</a:t>
            </a:r>
            <a:r>
              <a:rPr lang="en-US" sz="1200" smtClean="0">
                <a:latin typeface="Lucida Console" pitchFamily="49" charset="0"/>
              </a:rPr>
              <a:t>'</a:t>
            </a:r>
            <a:endParaRPr lang="en-US" sz="1200">
              <a:latin typeface="Lucida Console" pitchFamily="49" charset="0"/>
            </a:endParaRPr>
          </a:p>
        </p:txBody>
      </p:sp>
      <p:grpSp>
        <p:nvGrpSpPr>
          <p:cNvPr id="8" name="Group 11"/>
          <p:cNvGrpSpPr/>
          <p:nvPr/>
        </p:nvGrpSpPr>
        <p:grpSpPr>
          <a:xfrm>
            <a:off x="6929454" y="3760777"/>
            <a:ext cx="1357322" cy="1285884"/>
            <a:chOff x="4286248" y="2762752"/>
            <a:chExt cx="1357322" cy="1285884"/>
          </a:xfrm>
        </p:grpSpPr>
        <p:sp>
          <p:nvSpPr>
            <p:cNvPr id="25" name="Vertical Scroll 24"/>
            <p:cNvSpPr/>
            <p:nvPr/>
          </p:nvSpPr>
          <p:spPr>
            <a:xfrm>
              <a:off x="4286248" y="2762752"/>
              <a:ext cx="1357322" cy="1285884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code-ico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036091"/>
              <a:ext cx="785818" cy="78581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6072198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Dump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-not -regex '.*[tT]ests?.*'</a:t>
            </a:r>
            <a:endParaRPr lang="en-US" sz="1200">
              <a:latin typeface="Lucida Console" pitchFamily="49" charset="0"/>
            </a:endParaRPr>
          </a:p>
        </p:txBody>
      </p:sp>
      <p:sp>
        <p:nvSpPr>
          <p:cNvPr id="28" name="Left Brace 27"/>
          <p:cNvSpPr/>
          <p:nvPr/>
        </p:nvSpPr>
        <p:spPr>
          <a:xfrm rot="5400000">
            <a:off x="3071802" y="1189009"/>
            <a:ext cx="285752" cy="4286280"/>
          </a:xfrm>
          <a:prstGeom prst="leftBrace">
            <a:avLst>
              <a:gd name="adj1" fmla="val 6751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00232" y="2760645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8 parallel jobs, </a:t>
            </a:r>
            <a:r>
              <a:rPr lang="de-CH" smtClean="0">
                <a:latin typeface="Bodoni MT" pitchFamily="18" charset="0"/>
              </a:rPr>
              <a:t>~</a:t>
            </a:r>
            <a:r>
              <a:rPr lang="de-CH" smtClean="0"/>
              <a:t>15min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28926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572132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571604" y="3546463"/>
            <a:ext cx="561299" cy="714380"/>
            <a:chOff x="1312409" y="3561103"/>
            <a:chExt cx="785818" cy="1000132"/>
          </a:xfrm>
        </p:grpSpPr>
        <p:sp>
          <p:nvSpPr>
            <p:cNvPr id="6" name="Can 5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4" name="Group 60"/>
          <p:cNvGrpSpPr/>
          <p:nvPr/>
        </p:nvGrpSpPr>
        <p:grpSpPr>
          <a:xfrm>
            <a:off x="1142976" y="4403720"/>
            <a:ext cx="561299" cy="714380"/>
            <a:chOff x="1312409" y="3561103"/>
            <a:chExt cx="785818" cy="1000132"/>
          </a:xfrm>
        </p:grpSpPr>
        <p:sp>
          <p:nvSpPr>
            <p:cNvPr id="9" name="Can 8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grpSp>
        <p:nvGrpSpPr>
          <p:cNvPr id="5" name="Group 60"/>
          <p:cNvGrpSpPr/>
          <p:nvPr/>
        </p:nvGrpSpPr>
        <p:grpSpPr>
          <a:xfrm>
            <a:off x="2000232" y="4403719"/>
            <a:ext cx="561299" cy="714380"/>
            <a:chOff x="1312409" y="3561103"/>
            <a:chExt cx="785818" cy="1000132"/>
          </a:xfrm>
        </p:grpSpPr>
        <p:sp>
          <p:nvSpPr>
            <p:cNvPr id="12" name="Can 11"/>
            <p:cNvSpPr/>
            <p:nvPr/>
          </p:nvSpPr>
          <p:spPr>
            <a:xfrm>
              <a:off x="1312409" y="3561103"/>
              <a:ext cx="785818" cy="100013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code-ic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290" y="3786190"/>
              <a:ext cx="726793" cy="7267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85786" y="5260975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Clone</a:t>
            </a:r>
          </a:p>
          <a:p>
            <a:pPr algn="ctr"/>
            <a:r>
              <a:rPr lang="de-CH" sz="1400" smtClean="0"/>
              <a:t>693 Apache Projects</a:t>
            </a:r>
            <a:endParaRPr lang="en-US" sz="140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8926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mpty-filter-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023" y="3903653"/>
            <a:ext cx="1223954" cy="12239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43240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Filter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</a:t>
            </a:r>
            <a:r>
              <a:rPr lang="en-US" sz="1200" smtClean="0">
                <a:latin typeface="Lucida Console" pitchFamily="49" charset="0"/>
              </a:rPr>
              <a:t>not </a:t>
            </a:r>
            <a:r>
              <a:rPr lang="en-US" sz="1200" smtClean="0">
                <a:latin typeface="Lucida Console" pitchFamily="49" charset="0"/>
              </a:rPr>
              <a:t>-regex </a:t>
            </a:r>
            <a:r>
              <a:rPr lang="en-US" sz="1200" smtClean="0">
                <a:latin typeface="Lucida Console" pitchFamily="49" charset="0"/>
              </a:rPr>
              <a:t>'</a:t>
            </a:r>
            <a:r>
              <a:rPr lang="en-US" sz="1200" smtClean="0">
                <a:latin typeface="Lucida Console" pitchFamily="49" charset="0"/>
              </a:rPr>
              <a:t>.*\.java</a:t>
            </a:r>
            <a:r>
              <a:rPr lang="en-US" sz="1200" smtClean="0">
                <a:latin typeface="Lucida Console" pitchFamily="49" charset="0"/>
              </a:rPr>
              <a:t>'</a:t>
            </a:r>
            <a:endParaRPr lang="en-US" sz="1200">
              <a:latin typeface="Lucida Console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572132" y="4546595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1"/>
          <p:cNvGrpSpPr/>
          <p:nvPr/>
        </p:nvGrpSpPr>
        <p:grpSpPr>
          <a:xfrm>
            <a:off x="6929454" y="3760777"/>
            <a:ext cx="1357322" cy="1285884"/>
            <a:chOff x="4286248" y="2762752"/>
            <a:chExt cx="1357322" cy="1285884"/>
          </a:xfrm>
        </p:grpSpPr>
        <p:sp>
          <p:nvSpPr>
            <p:cNvPr id="25" name="Vertical Scroll 24"/>
            <p:cNvSpPr/>
            <p:nvPr/>
          </p:nvSpPr>
          <p:spPr>
            <a:xfrm>
              <a:off x="4286248" y="2762752"/>
              <a:ext cx="1357322" cy="1285884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code-ico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036091"/>
              <a:ext cx="785818" cy="78581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6072198" y="5260975"/>
            <a:ext cx="2857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Dump</a:t>
            </a:r>
          </a:p>
          <a:p>
            <a:pPr algn="ctr"/>
            <a:r>
              <a:rPr lang="en-US" sz="1200" smtClean="0">
                <a:latin typeface="Lucida Console" pitchFamily="49" charset="0"/>
              </a:rPr>
              <a:t>-not -regex '.*[tT]ests?.*'</a:t>
            </a:r>
            <a:endParaRPr lang="en-US" sz="1200">
              <a:latin typeface="Lucida Console" pitchFamily="49" charset="0"/>
            </a:endParaRPr>
          </a:p>
        </p:txBody>
      </p:sp>
      <p:sp>
        <p:nvSpPr>
          <p:cNvPr id="28" name="Left Brace 27"/>
          <p:cNvSpPr/>
          <p:nvPr/>
        </p:nvSpPr>
        <p:spPr>
          <a:xfrm rot="5400000">
            <a:off x="3071802" y="1189009"/>
            <a:ext cx="285752" cy="4286280"/>
          </a:xfrm>
          <a:prstGeom prst="leftBrace">
            <a:avLst>
              <a:gd name="adj1" fmla="val 6751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00232" y="2760645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8 parallel jobs, </a:t>
            </a:r>
            <a:r>
              <a:rPr lang="de-CH" smtClean="0">
                <a:latin typeface="Bodoni MT" pitchFamily="18" charset="0"/>
              </a:rPr>
              <a:t>~</a:t>
            </a:r>
            <a:r>
              <a:rPr lang="de-CH" smtClean="0"/>
              <a:t>15min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72264" y="5857892"/>
            <a:ext cx="1948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mtClean="0"/>
              <a:t>= 1.8 GB Java Code</a:t>
            </a:r>
            <a:endParaRPr lang="de-CH" smtClean="0"/>
          </a:p>
        </p:txBody>
      </p:sp>
      <p:sp>
        <p:nvSpPr>
          <p:cNvPr id="30" name="TextBox 29"/>
          <p:cNvSpPr txBox="1"/>
          <p:nvPr/>
        </p:nvSpPr>
        <p:spPr>
          <a:xfrm>
            <a:off x="1500166" y="142873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smtClean="0"/>
              <a:t>Based on work </a:t>
            </a:r>
            <a:r>
              <a:rPr lang="de-CH" sz="1600" smtClean="0"/>
              <a:t>by Andrej Karpathy (http</a:t>
            </a:r>
            <a:r>
              <a:rPr lang="de-CH" sz="1600" smtClean="0"/>
              <a:t>://</a:t>
            </a:r>
            <a:r>
              <a:rPr lang="de-CH" sz="1600" smtClean="0"/>
              <a:t>karpathy.github.io):</a:t>
            </a:r>
          </a:p>
          <a:p>
            <a:pPr algn="ctr"/>
            <a:r>
              <a:rPr lang="de-CH" sz="2000" smtClean="0"/>
              <a:t>train </a:t>
            </a:r>
            <a:r>
              <a:rPr lang="de-CH" sz="2000" smtClean="0"/>
              <a:t>an RNN to predict the </a:t>
            </a:r>
            <a:r>
              <a:rPr lang="de-CH" sz="2000" smtClean="0"/>
              <a:t>next </a:t>
            </a:r>
            <a:r>
              <a:rPr lang="de-CH" sz="2000" smtClean="0"/>
              <a:t>character</a:t>
            </a:r>
          </a:p>
          <a:p>
            <a:pPr algn="ctr"/>
            <a:r>
              <a:rPr lang="de-CH" sz="2000" smtClean="0"/>
              <a:t>in </a:t>
            </a:r>
            <a:r>
              <a:rPr lang="de-CH" sz="2000" smtClean="0"/>
              <a:t>a sequence of </a:t>
            </a:r>
            <a:r>
              <a:rPr lang="de-CH" sz="2000" smtClean="0"/>
              <a:t>Java </a:t>
            </a:r>
            <a:r>
              <a:rPr lang="de-CH" sz="2000" smtClean="0"/>
              <a:t>code</a:t>
            </a:r>
            <a:endParaRPr lang="de-CH" sz="2000" smtClean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64305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</a:t>
                      </a:r>
                      <a:r>
                        <a:rPr lang="de-CH" b="0" baseline="0" smtClean="0"/>
                        <a:t>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1.8 GB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1 860 428 381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1500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46 776 232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64305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</a:t>
                      </a:r>
                      <a:r>
                        <a:rPr lang="de-CH" b="0" baseline="0" smtClean="0"/>
                        <a:t>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1.8 GB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1 860 428 381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1500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46 776 232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315 days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64305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</a:t>
                      </a:r>
                      <a:r>
                        <a:rPr lang="de-CH" b="0" baseline="0" smtClean="0"/>
                        <a:t>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1.8 GB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1 860 428 381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1500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46 776 232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315 days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3048000" cy="2133600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64305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</a:t>
                      </a:r>
                      <a:r>
                        <a:rPr lang="de-CH" b="0" baseline="0" smtClean="0"/>
                        <a:t>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1.8 GB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1 860 428 381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1500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46 776 232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315 days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72066" y="164305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64 MB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64 042 220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1500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46 776 232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60 days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472" y="414338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24 MB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24 014 894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1024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21 503 075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1.6</a:t>
                      </a:r>
                      <a:r>
                        <a:rPr lang="de-CH" b="1" baseline="0" smtClean="0"/>
                        <a:t> days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72066" y="414338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6.8 MB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7 034 943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580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7 026 218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6.8 hours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First Steps...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72066" y="4143380"/>
          <a:ext cx="3405190" cy="184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678"/>
                <a:gridCol w="1714512"/>
              </a:tblGrid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Input file 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6.8 MB</a:t>
                      </a:r>
                      <a:endParaRPr lang="en-US" b="0"/>
                    </a:p>
                  </a:txBody>
                  <a:tcPr/>
                </a:tc>
              </a:tr>
              <a:tr h="339104">
                <a:tc>
                  <a:txBody>
                    <a:bodyPr/>
                    <a:lstStyle/>
                    <a:p>
                      <a:r>
                        <a:rPr lang="de-CH" b="0" smtClean="0"/>
                        <a:t>Characters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7 034 943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rnn_size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580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# Parameters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7 026 218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Compute time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1" smtClean="0"/>
                        <a:t>6.8 hours</a:t>
                      </a:r>
                      <a:endParaRPr lang="en-US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de-CH" smtClean="0"/>
              <a:t>RNN Training performed using</a:t>
            </a:r>
          </a:p>
          <a:p>
            <a:pPr lvl="1"/>
            <a:r>
              <a:rPr lang="de-CH" smtClean="0"/>
              <a:t>Torch (Lua Scientific Computing Framework)</a:t>
            </a:r>
          </a:p>
          <a:p>
            <a:pPr lvl="1"/>
            <a:r>
              <a:rPr lang="de-CH" smtClean="0"/>
              <a:t>Nvidia GeForce GTX 970 GPU</a:t>
            </a:r>
          </a:p>
          <a:p>
            <a:pPr lvl="2"/>
            <a:r>
              <a:rPr lang="de-CH" smtClean="0"/>
              <a:t>Torch supports CUDA</a:t>
            </a:r>
          </a:p>
          <a:p>
            <a:pPr lvl="2"/>
            <a:r>
              <a:rPr lang="de-CH" smtClean="0"/>
              <a:t>15x faster than using                                                                            CPU (i7-3770)!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de-CH" smtClean="0">
                <a:solidFill>
                  <a:schemeClr val="accent1"/>
                </a:solidFill>
              </a:rPr>
              <a:t>Part 1</a:t>
            </a:r>
          </a:p>
          <a:p>
            <a:pPr algn="ctr">
              <a:buNone/>
            </a:pPr>
            <a:r>
              <a:rPr lang="de-CH" smtClean="0"/>
              <a:t>Quick Intro to Artificial Neural Networks (ANN)</a:t>
            </a:r>
          </a:p>
          <a:p>
            <a:pPr algn="ctr">
              <a:buNone/>
            </a:pPr>
            <a:endParaRPr lang="de-CH" sz="1600" smtClean="0"/>
          </a:p>
          <a:p>
            <a:pPr algn="ctr">
              <a:buNone/>
            </a:pPr>
            <a:r>
              <a:rPr lang="de-CH" smtClean="0">
                <a:solidFill>
                  <a:schemeClr val="accent1"/>
                </a:solidFill>
              </a:rPr>
              <a:t>Part 2</a:t>
            </a:r>
          </a:p>
          <a:p>
            <a:pPr algn="ctr">
              <a:buNone/>
            </a:pPr>
            <a:r>
              <a:rPr lang="de-CH" smtClean="0"/>
              <a:t>Related Work applying ANN to SE Problems</a:t>
            </a:r>
          </a:p>
          <a:p>
            <a:pPr algn="ctr">
              <a:buNone/>
            </a:pPr>
            <a:endParaRPr lang="de-CH" sz="1600" smtClean="0"/>
          </a:p>
          <a:p>
            <a:pPr algn="ctr">
              <a:buNone/>
            </a:pPr>
            <a:r>
              <a:rPr lang="de-CH" smtClean="0">
                <a:solidFill>
                  <a:schemeClr val="accent1"/>
                </a:solidFill>
              </a:rPr>
              <a:t>Part 3</a:t>
            </a:r>
          </a:p>
          <a:p>
            <a:pPr algn="ctr">
              <a:buNone/>
            </a:pPr>
            <a:r>
              <a:rPr lang="de-CH" smtClean="0"/>
              <a:t>Current Work &amp; Avenues for further research</a:t>
            </a:r>
          </a:p>
          <a:p>
            <a:pPr algn="ctr">
              <a:buNone/>
            </a:pPr>
            <a:endParaRPr lang="de-CH" smtClean="0"/>
          </a:p>
          <a:p>
            <a:pPr algn="ctr"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14620"/>
            <a:ext cx="822960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None/>
            </a:pPr>
            <a:r>
              <a:rPr lang="de-CH" sz="3200" smtClean="0"/>
              <a:t>demo</a:t>
            </a:r>
            <a:endParaRPr lang="de-CH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Next Steps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smtClean="0"/>
              <a:t>RNN:</a:t>
            </a:r>
          </a:p>
          <a:p>
            <a:pPr lvl="1"/>
            <a:r>
              <a:rPr lang="de-CH" smtClean="0"/>
              <a:t>Larger/Longer training (2 weeks)</a:t>
            </a:r>
            <a:endParaRPr lang="de-CH" smtClean="0"/>
          </a:p>
          <a:p>
            <a:pPr lvl="1"/>
            <a:r>
              <a:rPr lang="de-CH" smtClean="0"/>
              <a:t>Adapt Character-based RNN for AST tokens</a:t>
            </a:r>
          </a:p>
          <a:p>
            <a:pPr lvl="1"/>
            <a:r>
              <a:rPr lang="de-CH" smtClean="0"/>
              <a:t>Predict next n tokens instead of just one</a:t>
            </a:r>
          </a:p>
          <a:p>
            <a:pPr lvl="1"/>
            <a:r>
              <a:rPr lang="de-CH" smtClean="0"/>
              <a:t>Allow „backtracking“ and „cycling“ in the </a:t>
            </a:r>
            <a:r>
              <a:rPr lang="de-CH" smtClean="0"/>
              <a:t>predictions (using different</a:t>
            </a:r>
            <a:endParaRPr lang="de-CH" smtClean="0"/>
          </a:p>
          <a:p>
            <a:r>
              <a:rPr lang="de-CH" smtClean="0"/>
              <a:t>Code completion using RNN has been evaluated but not demonstrated (I think...)</a:t>
            </a:r>
          </a:p>
          <a:p>
            <a:r>
              <a:rPr lang="de-CH" smtClean="0"/>
              <a:t>This is simply a feasible starting point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ANN solutions for SE 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mtClean="0"/>
              <a:t>C</a:t>
            </a:r>
            <a:r>
              <a:rPr lang="de-CH" smtClean="0"/>
              <a:t>ode </a:t>
            </a:r>
            <a:r>
              <a:rPr lang="de-CH" smtClean="0"/>
              <a:t>completion, deobfuscation, </a:t>
            </a:r>
            <a:r>
              <a:rPr lang="de-CH" smtClean="0"/>
              <a:t>synthesis</a:t>
            </a:r>
            <a:endParaRPr lang="de-CH" smtClean="0"/>
          </a:p>
          <a:p>
            <a:r>
              <a:rPr lang="de-CH" smtClean="0"/>
              <a:t>Translation</a:t>
            </a:r>
          </a:p>
          <a:p>
            <a:r>
              <a:rPr lang="de-CH" smtClean="0"/>
              <a:t>Classification </a:t>
            </a:r>
            <a:r>
              <a:rPr lang="de-CH" smtClean="0"/>
              <a:t>(concept/feature location)</a:t>
            </a:r>
          </a:p>
          <a:p>
            <a:r>
              <a:rPr lang="de-CH" smtClean="0"/>
              <a:t>Prediction (bugs</a:t>
            </a:r>
            <a:r>
              <a:rPr lang="de-CH" smtClean="0"/>
              <a:t>, changes, </a:t>
            </a:r>
            <a:r>
              <a:rPr lang="de-CH" smtClean="0"/>
              <a:t>effort)</a:t>
            </a:r>
          </a:p>
          <a:p>
            <a:r>
              <a:rPr lang="de-CH" smtClean="0"/>
              <a:t>Detection (memory leaks, antipatterns)</a:t>
            </a:r>
            <a:endParaRPr lang="de-CH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Concept/Feature location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457200" y="2028828"/>
          <a:ext cx="8229600" cy="3043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2043114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Feature/Concept location is a hard problem in</a:t>
                      </a:r>
                      <a:r>
                        <a:rPr lang="de-CH" sz="2400" baseline="0" smtClean="0"/>
                        <a:t> </a:t>
                      </a:r>
                      <a:r>
                        <a:rPr lang="de-CH" sz="2400" baseline="0" smtClean="0"/>
                        <a:t>SE and encompasses </a:t>
                      </a:r>
                      <a:r>
                        <a:rPr lang="de-CH" sz="2400" baseline="0" smtClean="0"/>
                        <a:t>many issues, e.g. </a:t>
                      </a:r>
                      <a:r>
                        <a:rPr lang="de-CH" sz="2400" b="1" baseline="0" smtClean="0"/>
                        <a:t>finding relevant search results</a:t>
                      </a:r>
                      <a:r>
                        <a:rPr lang="de-CH" sz="2400" baseline="0" smtClean="0"/>
                        <a:t> during code search, giving </a:t>
                      </a:r>
                      <a:r>
                        <a:rPr lang="de-CH" sz="2400" b="1" baseline="0" smtClean="0"/>
                        <a:t>useful code suggestions</a:t>
                      </a:r>
                      <a:r>
                        <a:rPr lang="de-CH" sz="2400" baseline="0" smtClean="0"/>
                        <a:t>, </a:t>
                      </a:r>
                      <a:r>
                        <a:rPr lang="de-CH" sz="2400" b="1" baseline="0" smtClean="0"/>
                        <a:t>linking</a:t>
                      </a:r>
                      <a:r>
                        <a:rPr lang="de-CH" sz="2400" baseline="0" smtClean="0"/>
                        <a:t> code to bugs/reviews and many more</a:t>
                      </a:r>
                      <a:endParaRPr lang="de-CH" sz="24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Enrich</a:t>
                      </a:r>
                      <a:r>
                        <a:rPr lang="de-CH" sz="2400" baseline="0" smtClean="0"/>
                        <a:t> and tag code snippets with relevant information.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Directing „Attention“</a:t>
            </a: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28596" y="2000240"/>
            <a:ext cx="8286808" cy="3571900"/>
          </a:xfrm>
          <a:prstGeom prst="roundRect">
            <a:avLst>
              <a:gd name="adj" fmla="val 3125"/>
            </a:avLst>
          </a:prstGeom>
          <a:solidFill>
            <a:schemeClr val="bg1"/>
          </a:solidFill>
          <a:ln w="73025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6-01-20-135146_2706x1137_scr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7"/>
            <a:ext cx="8143932" cy="3421896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Directing „Attention“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554" y="2214554"/>
            <a:ext cx="5329246" cy="4054485"/>
          </a:xfrm>
        </p:spPr>
        <p:txBody>
          <a:bodyPr/>
          <a:lstStyle/>
          <a:p>
            <a:r>
              <a:rPr lang="de-CH" smtClean="0"/>
              <a:t>Teaching a NN to sequentially direct attention</a:t>
            </a:r>
          </a:p>
          <a:p>
            <a:r>
              <a:rPr lang="de-CH" smtClean="0"/>
              <a:t>Example: Reading house numbers left to right</a:t>
            </a:r>
          </a:p>
          <a:p>
            <a:r>
              <a:rPr lang="de-CH" smtClean="0"/>
              <a:t>For code: read code in order of execution/control flow?</a:t>
            </a:r>
            <a:endParaRPr lang="en-US"/>
          </a:p>
        </p:txBody>
      </p:sp>
      <p:pic>
        <p:nvPicPr>
          <p:cNvPr id="4" name="Picture 3" descr="house_re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071678"/>
            <a:ext cx="2131724" cy="3806650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Programming </a:t>
            </a:r>
            <a:r>
              <a:rPr lang="de-CH" smtClean="0"/>
              <a:t>Language </a:t>
            </a:r>
            <a:r>
              <a:rPr lang="de-CH" smtClean="0"/>
              <a:t>T</a:t>
            </a:r>
            <a:r>
              <a:rPr lang="de-CH" smtClean="0"/>
              <a:t>ranslation</a:t>
            </a:r>
            <a:endParaRPr lang="en-US"/>
          </a:p>
        </p:txBody>
      </p:sp>
      <p:sp>
        <p:nvSpPr>
          <p:cNvPr id="6" name="Vertical Scroll 5"/>
          <p:cNvSpPr/>
          <p:nvPr/>
        </p:nvSpPr>
        <p:spPr>
          <a:xfrm>
            <a:off x="2571736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934166"/>
            <a:ext cx="785818" cy="785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926" y="2648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Java</a:t>
            </a:r>
            <a:endParaRPr lang="en-US"/>
          </a:p>
        </p:txBody>
      </p:sp>
      <p:sp>
        <p:nvSpPr>
          <p:cNvPr id="9" name="Vertical Scroll 8"/>
          <p:cNvSpPr/>
          <p:nvPr/>
        </p:nvSpPr>
        <p:spPr>
          <a:xfrm>
            <a:off x="5214942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934166"/>
            <a:ext cx="785818" cy="785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9256" y="264854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Haskell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4810" y="2504082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Programming Language Translation</a:t>
            </a:r>
            <a:endParaRPr lang="en-US"/>
          </a:p>
        </p:txBody>
      </p:sp>
      <p:sp>
        <p:nvSpPr>
          <p:cNvPr id="6" name="Vertical Scroll 5"/>
          <p:cNvSpPr/>
          <p:nvPr/>
        </p:nvSpPr>
        <p:spPr>
          <a:xfrm>
            <a:off x="2571736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934166"/>
            <a:ext cx="785818" cy="785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926" y="2648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Java</a:t>
            </a:r>
            <a:endParaRPr lang="en-US"/>
          </a:p>
        </p:txBody>
      </p:sp>
      <p:sp>
        <p:nvSpPr>
          <p:cNvPr id="9" name="Vertical Scroll 8"/>
          <p:cNvSpPr/>
          <p:nvPr/>
        </p:nvSpPr>
        <p:spPr>
          <a:xfrm>
            <a:off x="5214942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934166"/>
            <a:ext cx="785818" cy="785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9256" y="264854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Haskell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4810" y="2504082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00166" y="3434364"/>
            <a:ext cx="2370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mtClean="0"/>
              <a:t>Train on:</a:t>
            </a:r>
          </a:p>
          <a:p>
            <a:pPr algn="r"/>
            <a:r>
              <a:rPr lang="de-CH" smtClean="0"/>
              <a:t>Rosetta Code</a:t>
            </a:r>
          </a:p>
          <a:p>
            <a:pPr algn="r"/>
            <a:r>
              <a:rPr lang="de-CH" smtClean="0"/>
              <a:t>Project Euler Solutions</a:t>
            </a:r>
          </a:p>
          <a:p>
            <a:pPr algn="r"/>
            <a:r>
              <a:rPr lang="de-CH" smtClean="0"/>
              <a:t>Multi-Platform Projects</a:t>
            </a: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Programming Language Translation</a:t>
            </a:r>
            <a:endParaRPr lang="en-US"/>
          </a:p>
        </p:txBody>
      </p:sp>
      <p:sp>
        <p:nvSpPr>
          <p:cNvPr id="6" name="Vertical Scroll 5"/>
          <p:cNvSpPr/>
          <p:nvPr/>
        </p:nvSpPr>
        <p:spPr>
          <a:xfrm>
            <a:off x="2571736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934166"/>
            <a:ext cx="785818" cy="785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926" y="2648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Java</a:t>
            </a:r>
            <a:endParaRPr lang="en-US"/>
          </a:p>
        </p:txBody>
      </p:sp>
      <p:sp>
        <p:nvSpPr>
          <p:cNvPr id="9" name="Vertical Scroll 8"/>
          <p:cNvSpPr/>
          <p:nvPr/>
        </p:nvSpPr>
        <p:spPr>
          <a:xfrm>
            <a:off x="5214942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934166"/>
            <a:ext cx="785818" cy="785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9256" y="264854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Haskell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4810" y="2504082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00166" y="3434364"/>
            <a:ext cx="2370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mtClean="0"/>
              <a:t>Train on:</a:t>
            </a:r>
          </a:p>
          <a:p>
            <a:pPr algn="r"/>
            <a:r>
              <a:rPr lang="de-CH" smtClean="0"/>
              <a:t>Rosetta Code</a:t>
            </a:r>
          </a:p>
          <a:p>
            <a:pPr algn="r"/>
            <a:r>
              <a:rPr lang="de-CH" smtClean="0"/>
              <a:t>Project Euler Solutions</a:t>
            </a:r>
          </a:p>
          <a:p>
            <a:pPr algn="r"/>
            <a:r>
              <a:rPr lang="de-CH" smtClean="0"/>
              <a:t>Multi-Platform Projects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14942" y="3434364"/>
            <a:ext cx="29853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mtClean="0"/>
              <a:t>Use for:</a:t>
            </a:r>
          </a:p>
          <a:p>
            <a:r>
              <a:rPr lang="de-CH" smtClean="0"/>
              <a:t>Low-level Migration &amp; Porting</a:t>
            </a:r>
          </a:p>
          <a:p>
            <a:r>
              <a:rPr lang="de-CH" smtClean="0"/>
              <a:t>Learning &amp; Education</a:t>
            </a:r>
          </a:p>
          <a:p>
            <a:r>
              <a:rPr lang="de-CH" smtClean="0"/>
              <a:t>„Adaptive“ Rosetta Code</a:t>
            </a: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mtClean="0"/>
              <a:t>Programming Language Translation</a:t>
            </a:r>
            <a:endParaRPr lang="en-US"/>
          </a:p>
        </p:txBody>
      </p:sp>
      <p:sp>
        <p:nvSpPr>
          <p:cNvPr id="6" name="Vertical Scroll 5"/>
          <p:cNvSpPr/>
          <p:nvPr/>
        </p:nvSpPr>
        <p:spPr>
          <a:xfrm>
            <a:off x="2571736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934166"/>
            <a:ext cx="785818" cy="785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926" y="264854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Java</a:t>
            </a:r>
            <a:endParaRPr lang="en-US"/>
          </a:p>
        </p:txBody>
      </p:sp>
      <p:sp>
        <p:nvSpPr>
          <p:cNvPr id="9" name="Vertical Scroll 8"/>
          <p:cNvSpPr/>
          <p:nvPr/>
        </p:nvSpPr>
        <p:spPr>
          <a:xfrm>
            <a:off x="5214942" y="1791290"/>
            <a:ext cx="1357322" cy="128588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de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934166"/>
            <a:ext cx="785818" cy="785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9256" y="264854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mtClean="0"/>
              <a:t>Haskell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4810" y="2504082"/>
            <a:ext cx="71438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00166" y="3434364"/>
            <a:ext cx="2370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mtClean="0"/>
              <a:t>Train on:</a:t>
            </a:r>
          </a:p>
          <a:p>
            <a:pPr algn="r"/>
            <a:r>
              <a:rPr lang="de-CH" smtClean="0"/>
              <a:t>Rosetta Code</a:t>
            </a:r>
          </a:p>
          <a:p>
            <a:pPr algn="r"/>
            <a:r>
              <a:rPr lang="de-CH" smtClean="0"/>
              <a:t>Project Euler Solutions</a:t>
            </a:r>
          </a:p>
          <a:p>
            <a:pPr algn="r"/>
            <a:r>
              <a:rPr lang="de-CH" smtClean="0"/>
              <a:t>Multi-Platform Projects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14942" y="3434364"/>
            <a:ext cx="29853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mtClean="0"/>
              <a:t>Use for:</a:t>
            </a:r>
          </a:p>
          <a:p>
            <a:r>
              <a:rPr lang="de-CH" smtClean="0"/>
              <a:t>Low-level Migration &amp; Porting</a:t>
            </a:r>
          </a:p>
          <a:p>
            <a:r>
              <a:rPr lang="de-CH" smtClean="0"/>
              <a:t>Learning &amp; Education</a:t>
            </a:r>
          </a:p>
          <a:p>
            <a:r>
              <a:rPr lang="de-CH" smtClean="0"/>
              <a:t>„Adaptive“ Rosetta Code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4795" y="5291752"/>
            <a:ext cx="149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mtClean="0"/>
              <a:t>Also consider: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5291752"/>
            <a:ext cx="3404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mtClean="0"/>
              <a:t>Pseudo-Code ↔ Source Code</a:t>
            </a:r>
          </a:p>
          <a:p>
            <a:r>
              <a:rPr lang="de-CH" smtClean="0"/>
              <a:t>Natural Language ↔ Source Code</a:t>
            </a:r>
          </a:p>
          <a:p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14620"/>
            <a:ext cx="82296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 1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Quick Intro to Artificial Neural Networks (ANN)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CH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814514"/>
          <a:ext cx="8229600" cy="1400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40017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When writing</a:t>
                      </a:r>
                      <a:r>
                        <a:rPr lang="de-CH" sz="2400" baseline="0" smtClean="0"/>
                        <a:t> Code, developers frequently access SO, Google or other source code within the project, causing a large number of context switches</a:t>
                      </a:r>
                      <a:endParaRPr lang="de-CH" sz="24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6" name="Picture 5" descr="AJDT_Eclipse_Sc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567256"/>
            <a:ext cx="1452544" cy="1045832"/>
          </a:xfrm>
          <a:prstGeom prst="rect">
            <a:avLst/>
          </a:prstGeom>
        </p:spPr>
      </p:pic>
      <p:pic>
        <p:nvPicPr>
          <p:cNvPr id="7" name="Picture 6" descr="apple-touch-icon@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4210066"/>
            <a:ext cx="1790702" cy="179070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000232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14744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JDT_Eclipse_Sc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4567256"/>
            <a:ext cx="1452544" cy="1045832"/>
          </a:xfrm>
          <a:prstGeom prst="rect">
            <a:avLst/>
          </a:prstGeom>
        </p:spPr>
      </p:pic>
      <p:pic>
        <p:nvPicPr>
          <p:cNvPr id="12" name="Picture 11" descr="apple-touch-icon@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210066"/>
            <a:ext cx="1790702" cy="179070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857884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72396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072462" y="492444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814514"/>
          <a:ext cx="8229600" cy="2400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40017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When writing</a:t>
                      </a:r>
                      <a:r>
                        <a:rPr lang="de-CH" sz="2400" baseline="0" smtClean="0"/>
                        <a:t> Code, developers frequently access SO, Google or other source code within the project, causing a large number of context switches</a:t>
                      </a:r>
                      <a:endParaRPr lang="de-CH" sz="24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Keep</a:t>
                      </a:r>
                      <a:r>
                        <a:rPr lang="de-CH" sz="2400" baseline="0" smtClean="0"/>
                        <a:t> the developer in the </a:t>
                      </a:r>
                      <a:r>
                        <a:rPr lang="de-CH" sz="2400" baseline="0" smtClean="0"/>
                        <a:t>IDE.</a:t>
                      </a:r>
                    </a:p>
                    <a:p>
                      <a:r>
                        <a:rPr lang="de-CH" sz="2400" baseline="0" smtClean="0"/>
                        <a:t>Use </a:t>
                      </a:r>
                      <a:r>
                        <a:rPr lang="de-CH" sz="2400" i="1" baseline="0" smtClean="0"/>
                        <a:t>intent</a:t>
                      </a:r>
                      <a:r>
                        <a:rPr lang="de-CH" sz="2400" baseline="0" smtClean="0"/>
                        <a:t> to steer the provided suggestions.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44</a:t>
            </a:r>
          </a:p>
        </p:txBody>
      </p:sp>
      <p:pic>
        <p:nvPicPr>
          <p:cNvPr id="6" name="Picture 5" descr="AJDT_Eclipse_Sc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567256"/>
            <a:ext cx="1452544" cy="1045832"/>
          </a:xfrm>
          <a:prstGeom prst="rect">
            <a:avLst/>
          </a:prstGeom>
        </p:spPr>
      </p:pic>
      <p:pic>
        <p:nvPicPr>
          <p:cNvPr id="7" name="Picture 6" descr="apple-touch-icon@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4210066"/>
            <a:ext cx="1790702" cy="179070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000232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14744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JDT_Eclipse_Sc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4567256"/>
            <a:ext cx="1452544" cy="1045832"/>
          </a:xfrm>
          <a:prstGeom prst="rect">
            <a:avLst/>
          </a:prstGeom>
        </p:spPr>
      </p:pic>
      <p:pic>
        <p:nvPicPr>
          <p:cNvPr id="11" name="Picture 10" descr="apple-touch-icon@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210066"/>
            <a:ext cx="1790702" cy="179070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857884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72396" y="5138760"/>
            <a:ext cx="35719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072462" y="492444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</a:t>
            </a:r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ArrayList list = new ArrayList&lt;&gt;();</a:t>
            </a:r>
            <a:endParaRPr lang="de-CH" sz="1400" smtClean="0">
              <a:solidFill>
                <a:srgbClr val="0070C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new list string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ArrayList&lt;String&gt; list = new ArrayList&lt;&gt;();</a:t>
            </a:r>
            <a:endParaRPr lang="de-CH" sz="1400" smtClean="0">
              <a:solidFill>
                <a:srgbClr val="0070C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write CSV file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51</a:t>
            </a:r>
            <a:endParaRPr lang="de-C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write CSV file</a:t>
            </a:r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CSVWriter writer = new CSVWriter(new FileWriter("file.csv"), '\t');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// feed in your array (or convert your data to an array)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String[] entries = "first#second#third".split("#");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mtClean="0"/>
              <a:t>A type of machine learning</a:t>
            </a:r>
          </a:p>
          <a:p>
            <a:r>
              <a:rPr lang="de-CH" smtClean="0"/>
              <a:t>Around since the 1950s</a:t>
            </a:r>
          </a:p>
          <a:p>
            <a:r>
              <a:rPr lang="de-CH" smtClean="0"/>
              <a:t>Gained traction in the late 2000s thanks to higher availability of computational resources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  <a:endParaRPr lang="en-US" sz="1400" smtClean="0">
              <a:solidFill>
                <a:srgbClr val="FFC000"/>
              </a:solidFill>
              <a:latin typeface="Courier New"/>
              <a:cs typeface="Courier New"/>
            </a:endParaRP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// feed in your array (or convert your data to an array)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String[] entries = "first#second#third".split("#");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loop over args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for (String s : args) {</a:t>
            </a:r>
          </a:p>
          <a:p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</a:t>
            </a:r>
            <a:endParaRPr lang="en-US" sz="1400" smtClean="0">
              <a:solidFill>
                <a:srgbClr val="FFC000"/>
              </a:solidFill>
              <a:latin typeface="Courier New"/>
              <a:cs typeface="Courier New"/>
            </a:endParaRP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writer.writeNext(entries);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solidFill>
                  <a:srgbClr val="0070C0"/>
                </a:solidFill>
                <a:latin typeface="Courier New"/>
                <a:ea typeface="Verdana" panose="020B0604030504040204" pitchFamily="34" charset="0"/>
                <a:cs typeface="Courier New"/>
              </a:rPr>
              <a:t>loop over args</a:t>
            </a:r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for (String s : args) {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  writer.writeNext(s);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  </a:t>
            </a:r>
            <a:endParaRPr lang="de-CH" sz="1400" smtClean="0">
              <a:solidFill>
                <a:srgbClr val="FFC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writer.close();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4544008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latin typeface="Courier New"/>
                <a:cs typeface="Courier New"/>
              </a:rPr>
              <a:t>   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for</a:t>
            </a:r>
            <a:r>
              <a:rPr lang="en-US" sz="1400" smtClean="0">
                <a:latin typeface="Courier New"/>
                <a:cs typeface="Courier New"/>
              </a:rPr>
              <a:t> </a:t>
            </a:r>
            <a:r>
              <a:rPr lang="de-CH" sz="1400" smtClean="0">
                <a:latin typeface="Courier New"/>
                <a:cs typeface="Courier New"/>
              </a:rPr>
              <a:t>(String s : args) {</a:t>
            </a:r>
          </a:p>
          <a:p>
            <a:r>
              <a:rPr lang="en-US" sz="1400" smtClean="0">
                <a:latin typeface="Courier New"/>
                <a:cs typeface="Courier New"/>
              </a:rPr>
              <a:t>      writer.writeNext(s);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</a:p>
          <a:p>
            <a:r>
              <a:rPr lang="en-US" sz="1400" smtClean="0">
                <a:latin typeface="Courier New"/>
                <a:cs typeface="Courier New"/>
              </a:rPr>
              <a:t>    writer.close();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533" y="1428736"/>
            <a:ext cx="7890933" cy="2786082"/>
          </a:xfrm>
          <a:prstGeom prst="rect">
            <a:avLst/>
          </a:prstGeom>
          <a:solidFill>
            <a:srgbClr val="F9FBFD"/>
          </a:solidFill>
          <a:ln>
            <a:solidFill>
              <a:srgbClr val="2F347D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import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java.util.ArrayList;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class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Test {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public static void </a:t>
            </a:r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main(String[] args) {</a:t>
            </a:r>
          </a:p>
          <a:p>
            <a:r>
              <a:rPr lang="de-CH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de-CH" sz="1400" smtClean="0">
                <a:latin typeface="Courier New"/>
                <a:cs typeface="Courier New"/>
              </a:rPr>
              <a:t>ArrayList&lt;String&gt; list = </a:t>
            </a:r>
            <a:r>
              <a:rPr lang="de-CH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de-CH" sz="1400" smtClean="0">
                <a:latin typeface="Courier New"/>
                <a:cs typeface="Courier New"/>
              </a:rPr>
              <a:t> ArrayList&lt;&gt;();</a:t>
            </a:r>
          </a:p>
          <a:p>
            <a:r>
              <a:rPr lang="en-US" sz="1400" smtClean="0">
                <a:solidFill>
                  <a:srgbClr val="FFC000"/>
                </a:solidFill>
                <a:latin typeface="Courier New"/>
                <a:cs typeface="Courier New"/>
              </a:rPr>
              <a:t>    </a:t>
            </a:r>
            <a:r>
              <a:rPr lang="en-US" sz="1400" smtClean="0">
                <a:latin typeface="Courier New"/>
                <a:cs typeface="Courier New"/>
              </a:rPr>
              <a:t>CSVWriter writer =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CSVWriter(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new</a:t>
            </a:r>
            <a:r>
              <a:rPr lang="en-US" sz="1400" smtClean="0">
                <a:latin typeface="Courier New"/>
                <a:cs typeface="Courier New"/>
              </a:rPr>
              <a:t> FileWriter(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"file.csv"</a:t>
            </a:r>
            <a:r>
              <a:rPr lang="en-US" sz="1400" smtClean="0">
                <a:latin typeface="Courier New"/>
                <a:cs typeface="Courier New"/>
              </a:rPr>
              <a:t>), </a:t>
            </a:r>
            <a:r>
              <a:rPr lang="en-US" sz="1400" smtClean="0">
                <a:solidFill>
                  <a:srgbClr val="92D050"/>
                </a:solidFill>
                <a:latin typeface="Courier New"/>
                <a:cs typeface="Courier New"/>
              </a:rPr>
              <a:t>'\t'</a:t>
            </a:r>
            <a:r>
              <a:rPr lang="en-US" sz="1400" smtClean="0">
                <a:latin typeface="Courier New"/>
                <a:cs typeface="Courier New"/>
              </a:rPr>
              <a:t>);</a:t>
            </a:r>
          </a:p>
          <a:p>
            <a:r>
              <a:rPr lang="en-US" sz="1400" smtClean="0">
                <a:latin typeface="Courier New"/>
                <a:cs typeface="Courier New"/>
              </a:rPr>
              <a:t>    </a:t>
            </a:r>
            <a:r>
              <a:rPr lang="en-US" sz="1400" smtClean="0">
                <a:solidFill>
                  <a:srgbClr val="7F0055"/>
                </a:solidFill>
                <a:latin typeface="Courier New"/>
                <a:cs typeface="Courier New"/>
              </a:rPr>
              <a:t>for</a:t>
            </a:r>
            <a:r>
              <a:rPr lang="en-US" sz="1400" smtClean="0">
                <a:latin typeface="Courier New"/>
                <a:cs typeface="Courier New"/>
              </a:rPr>
              <a:t> </a:t>
            </a:r>
            <a:r>
              <a:rPr lang="de-CH" sz="1400" smtClean="0">
                <a:latin typeface="Courier New"/>
                <a:cs typeface="Courier New"/>
              </a:rPr>
              <a:t>(String s : args) {</a:t>
            </a:r>
          </a:p>
          <a:p>
            <a:r>
              <a:rPr lang="en-US" sz="1400" smtClean="0">
                <a:latin typeface="Courier New"/>
                <a:cs typeface="Courier New"/>
              </a:rPr>
              <a:t>      writer.writeNext(s);</a:t>
            </a:r>
            <a:endParaRPr lang="de-CH" sz="1400" smtClean="0">
              <a:latin typeface="Courier New"/>
              <a:ea typeface="Verdana" panose="020B0604030504040204" pitchFamily="34" charset="0"/>
              <a:cs typeface="Courier New"/>
            </a:endParaRPr>
          </a:p>
          <a:p>
            <a:r>
              <a:rPr lang="de-CH" sz="1400" smtClean="0">
                <a:latin typeface="Courier New"/>
                <a:ea typeface="Verdana" panose="020B0604030504040204" pitchFamily="34" charset="0"/>
                <a:cs typeface="Courier New"/>
              </a:rPr>
              <a:t>    }</a:t>
            </a:r>
          </a:p>
          <a:p>
            <a:r>
              <a:rPr lang="en-US" sz="1400" smtClean="0">
                <a:latin typeface="Courier New"/>
                <a:cs typeface="Courier New"/>
              </a:rPr>
              <a:t>    writer.close();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  }</a:t>
            </a:r>
          </a:p>
          <a:p>
            <a:r>
              <a:rPr lang="de-CH" sz="1400" smtClean="0">
                <a:solidFill>
                  <a:srgbClr val="000000"/>
                </a:solidFill>
                <a:latin typeface="Courier New"/>
                <a:ea typeface="Verdana" panose="020B0604030504040204" pitchFamily="34" charset="0"/>
                <a:cs typeface="Courier New"/>
              </a:rPr>
              <a:t>}</a:t>
            </a:r>
          </a:p>
          <a:p>
            <a:endParaRPr lang="de-CH" sz="1400" smtClean="0">
              <a:solidFill>
                <a:srgbClr val="000000"/>
              </a:solidFill>
              <a:latin typeface="Courier New"/>
              <a:ea typeface="Verdana" panose="020B0604030504040204" pitchFamily="34" charset="0"/>
              <a:cs typeface="Courier New"/>
            </a:endParaRP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/>
        </p:nvGraphicFramePr>
        <p:xfrm>
          <a:off x="1250133" y="5000636"/>
          <a:ext cx="664373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  <a:endParaRPr lang="de-CH" sz="2800" i="1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</a:p>
          <a:p>
            <a:r>
              <a:rPr lang="de-CH" sz="2800" smtClean="0"/>
              <a:t>We don‘t want to generate superfluous </a:t>
            </a:r>
            <a:r>
              <a:rPr lang="de-CH" sz="2800" smtClean="0"/>
              <a:t>code</a:t>
            </a:r>
          </a:p>
          <a:p>
            <a:endParaRPr lang="de-CH" sz="2800" smtClean="0"/>
          </a:p>
          <a:p>
            <a:endParaRPr lang="de-CH" sz="2800" smtClean="0"/>
          </a:p>
          <a:p>
            <a:pPr>
              <a:buNone/>
            </a:pPr>
            <a:endParaRPr lang="en-US" sz="280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</a:p>
          <a:p>
            <a:r>
              <a:rPr lang="de-CH" sz="2800" smtClean="0"/>
              <a:t>We don‘t want to generate superfluous </a:t>
            </a:r>
            <a:r>
              <a:rPr lang="de-CH" sz="2800" smtClean="0"/>
              <a:t>code</a:t>
            </a:r>
          </a:p>
          <a:p>
            <a:r>
              <a:rPr lang="de-CH" sz="2800" smtClean="0"/>
              <a:t>Source code does not necessarily have a fixed „ordering“ in the data</a:t>
            </a:r>
            <a:endParaRPr lang="de-CH" sz="2800" smtClean="0"/>
          </a:p>
          <a:p>
            <a:endParaRPr lang="de-CH" sz="2800" smtClean="0"/>
          </a:p>
          <a:p>
            <a:pPr>
              <a:buNone/>
            </a:pPr>
            <a:endParaRPr lang="en-US" sz="280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</a:p>
          <a:p>
            <a:r>
              <a:rPr lang="de-CH" sz="2800" smtClean="0"/>
              <a:t>We don‘t want to generate superfluous </a:t>
            </a:r>
            <a:r>
              <a:rPr lang="de-CH" sz="2800" smtClean="0"/>
              <a:t>code</a:t>
            </a:r>
          </a:p>
          <a:p>
            <a:r>
              <a:rPr lang="de-CH" sz="2800" smtClean="0"/>
              <a:t>Source code does not necessarily have a fixed „ordering“ in the data</a:t>
            </a:r>
            <a:endParaRPr lang="de-CH" sz="2800" smtClean="0"/>
          </a:p>
          <a:p>
            <a:r>
              <a:rPr lang="de-CH" sz="2800" smtClean="0"/>
              <a:t>Source code is almost „noise free“ and highly structured (more than natural language)</a:t>
            </a:r>
          </a:p>
          <a:p>
            <a:endParaRPr lang="de-CH" sz="2800" smtClean="0"/>
          </a:p>
          <a:p>
            <a:pPr>
              <a:buNone/>
            </a:pPr>
            <a:endParaRPr lang="en-US" sz="280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Neural Networks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mtClean="0"/>
              <a:t>A type of machine learning</a:t>
            </a:r>
          </a:p>
          <a:p>
            <a:r>
              <a:rPr lang="de-CH" smtClean="0"/>
              <a:t>Around since the 1950s</a:t>
            </a:r>
          </a:p>
          <a:p>
            <a:r>
              <a:rPr lang="de-CH" smtClean="0"/>
              <a:t>Gained traction in the late 2000s thanks to higher availability of computational resources</a:t>
            </a:r>
          </a:p>
          <a:p>
            <a:r>
              <a:rPr lang="de-CH" smtClean="0"/>
              <a:t>Good at recognizing complex patterns and dependencies in </a:t>
            </a:r>
            <a:r>
              <a:rPr lang="de-CH" i="1" smtClean="0"/>
              <a:t>raw</a:t>
            </a:r>
            <a:r>
              <a:rPr lang="de-CH" smtClean="0"/>
              <a:t> data</a:t>
            </a:r>
          </a:p>
          <a:p>
            <a:r>
              <a:rPr lang="de-CH" smtClean="0"/>
              <a:t>„The“ solution for hard classification and recognition problems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</a:p>
          <a:p>
            <a:r>
              <a:rPr lang="de-CH" sz="2800" smtClean="0"/>
              <a:t>We don‘t want to generate superfluous </a:t>
            </a:r>
            <a:r>
              <a:rPr lang="de-CH" sz="2800" smtClean="0"/>
              <a:t>code</a:t>
            </a:r>
          </a:p>
          <a:p>
            <a:r>
              <a:rPr lang="de-CH" sz="2800" smtClean="0"/>
              <a:t>Source code does not necessarily have a fixed „ordering“ in the data</a:t>
            </a:r>
            <a:endParaRPr lang="de-CH" sz="2800" smtClean="0"/>
          </a:p>
          <a:p>
            <a:r>
              <a:rPr lang="de-CH" sz="2800" smtClean="0"/>
              <a:t>Source code is almost „noise free“ and highly structured (more than natural language)</a:t>
            </a:r>
          </a:p>
          <a:p>
            <a:r>
              <a:rPr lang="de-CH" sz="2800" smtClean="0"/>
              <a:t>Source code is richer (we can use parsers &amp; compilers to enrich input data)</a:t>
            </a:r>
          </a:p>
          <a:p>
            <a:endParaRPr lang="de-CH" sz="2800" smtClean="0"/>
          </a:p>
          <a:p>
            <a:pPr>
              <a:buNone/>
            </a:pPr>
            <a:endParaRPr lang="en-US" sz="280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Specifics of SE-Problems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sz="2800" smtClean="0"/>
              <a:t>Code is not just data (like an image) but a data </a:t>
            </a:r>
            <a:r>
              <a:rPr lang="de-CH" sz="2800" i="1" smtClean="0"/>
              <a:t>transformer</a:t>
            </a:r>
          </a:p>
          <a:p>
            <a:r>
              <a:rPr lang="de-CH" sz="2800" smtClean="0"/>
              <a:t>We don‘t want to generate superfluous </a:t>
            </a:r>
            <a:r>
              <a:rPr lang="de-CH" sz="2800" smtClean="0"/>
              <a:t>code</a:t>
            </a:r>
          </a:p>
          <a:p>
            <a:r>
              <a:rPr lang="de-CH" sz="2800" smtClean="0"/>
              <a:t>Source code does not necessarily have a fixed „ordering“ in the data</a:t>
            </a:r>
            <a:endParaRPr lang="de-CH" sz="2800" smtClean="0"/>
          </a:p>
          <a:p>
            <a:r>
              <a:rPr lang="de-CH" sz="2800" smtClean="0"/>
              <a:t>Source code is almost „noise free“ and highly structured (more than natural language)</a:t>
            </a:r>
          </a:p>
          <a:p>
            <a:r>
              <a:rPr lang="de-CH" sz="2800" smtClean="0"/>
              <a:t>Source code is richer (we can use parsers &amp; compilers to enrich input data)</a:t>
            </a:r>
          </a:p>
          <a:p>
            <a:r>
              <a:rPr lang="de-CH" sz="2800" smtClean="0"/>
              <a:t>We </a:t>
            </a:r>
            <a:r>
              <a:rPr lang="de-CH" sz="2800" smtClean="0"/>
              <a:t>can automatically </a:t>
            </a:r>
            <a:r>
              <a:rPr lang="de-CH" sz="2800" smtClean="0"/>
              <a:t>rate generated </a:t>
            </a:r>
            <a:r>
              <a:rPr lang="de-CH" sz="2800" smtClean="0"/>
              <a:t>output</a:t>
            </a:r>
            <a:endParaRPr lang="de-CH" sz="2800" smtClean="0"/>
          </a:p>
          <a:p>
            <a:endParaRPr lang="de-CH" sz="2800" smtClean="0"/>
          </a:p>
          <a:p>
            <a:pPr>
              <a:buNone/>
            </a:pPr>
            <a:endParaRPr lang="en-US" sz="280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Open Questions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mtClean="0"/>
              <a:t>Killer use case? (Time savers!)</a:t>
            </a:r>
          </a:p>
          <a:p>
            <a:pPr lvl="1"/>
            <a:r>
              <a:rPr lang="de-CH" smtClean="0"/>
              <a:t>Code synthesis</a:t>
            </a:r>
          </a:p>
          <a:p>
            <a:pPr lvl="1"/>
            <a:r>
              <a:rPr lang="de-CH" smtClean="0"/>
              <a:t>Problem detection</a:t>
            </a:r>
          </a:p>
          <a:p>
            <a:pPr lvl="1"/>
            <a:r>
              <a:rPr lang="de-CH" smtClean="0"/>
              <a:t>Feature location</a:t>
            </a:r>
          </a:p>
          <a:p>
            <a:r>
              <a:rPr lang="de-CH" smtClean="0"/>
              <a:t>Data source?</a:t>
            </a:r>
          </a:p>
          <a:p>
            <a:pPr lvl="1"/>
            <a:r>
              <a:rPr lang="de-CH" smtClean="0"/>
              <a:t>source code</a:t>
            </a:r>
          </a:p>
          <a:p>
            <a:pPr lvl="1"/>
            <a:r>
              <a:rPr lang="de-CH" smtClean="0"/>
              <a:t>jar files / machine code</a:t>
            </a:r>
          </a:p>
          <a:p>
            <a:pPr lvl="1"/>
            <a:r>
              <a:rPr lang="de-CH" smtClean="0"/>
              <a:t>runtime data (memory, streams)</a:t>
            </a:r>
          </a:p>
          <a:p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de-CH" smtClean="0"/>
              <a:t>59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43182"/>
            <a:ext cx="8229600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endParaRPr lang="de-CH" sz="3200" smtClean="0">
              <a:solidFill>
                <a:schemeClr val="accent1"/>
              </a:solidFill>
            </a:endParaRPr>
          </a:p>
          <a:p>
            <a:pPr algn="ctr">
              <a:buNone/>
            </a:pPr>
            <a:r>
              <a:rPr lang="de-CH" sz="3200" smtClean="0"/>
              <a:t>Summary</a:t>
            </a:r>
            <a:endParaRPr lang="de-CH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43182"/>
            <a:ext cx="8229600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endParaRPr lang="de-CH" sz="3200" smtClean="0">
              <a:solidFill>
                <a:schemeClr val="accent1"/>
              </a:solidFill>
            </a:endParaRPr>
          </a:p>
          <a:p>
            <a:pPr algn="ctr">
              <a:buNone/>
            </a:pPr>
            <a:r>
              <a:rPr lang="de-CH" sz="3200" smtClean="0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Recurrent Neural Networks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7610" cy="4525963"/>
          </a:xfrm>
        </p:spPr>
        <p:txBody>
          <a:bodyPr/>
          <a:lstStyle/>
          <a:p>
            <a:r>
              <a:rPr lang="de-CH" smtClean="0"/>
              <a:t>Output does not only depend on given Input, but also on the </a:t>
            </a:r>
            <a:r>
              <a:rPr lang="de-CH" b="1" smtClean="0"/>
              <a:t>entire history</a:t>
            </a:r>
            <a:r>
              <a:rPr lang="de-CH" smtClean="0"/>
              <a:t> of inputs</a:t>
            </a:r>
          </a:p>
          <a:p>
            <a:r>
              <a:rPr lang="en-US" smtClean="0"/>
              <a:t>E.g. Long Short-Term Memory (LSTM) Networks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Recurrent Neural Networks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7610" cy="4525963"/>
          </a:xfrm>
        </p:spPr>
        <p:txBody>
          <a:bodyPr/>
          <a:lstStyle/>
          <a:p>
            <a:r>
              <a:rPr lang="de-CH" smtClean="0"/>
              <a:t>Output does not only depend on given Input, but also on the </a:t>
            </a:r>
            <a:r>
              <a:rPr lang="de-CH" b="1" smtClean="0"/>
              <a:t>entire history</a:t>
            </a:r>
            <a:r>
              <a:rPr lang="de-CH" smtClean="0"/>
              <a:t> of inputs</a:t>
            </a:r>
          </a:p>
          <a:p>
            <a:r>
              <a:rPr lang="en-US" smtClean="0"/>
              <a:t>E.g. Long Short-Term Memory (LSTM) Networks</a:t>
            </a:r>
            <a:endParaRPr lang="en-US"/>
          </a:p>
        </p:txBody>
      </p:sp>
      <p:pic>
        <p:nvPicPr>
          <p:cNvPr id="4" name="Picture 3" descr="rnn-hel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1821248"/>
            <a:ext cx="4755504" cy="382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ANN work on numerical values</a:t>
            </a:r>
            <a:endParaRPr lang="en-US"/>
          </a:p>
        </p:txBody>
      </p:sp>
      <p:grpSp>
        <p:nvGrpSpPr>
          <p:cNvPr id="3" name="Group 48"/>
          <p:cNvGrpSpPr/>
          <p:nvPr/>
        </p:nvGrpSpPr>
        <p:grpSpPr>
          <a:xfrm>
            <a:off x="2143108" y="2000240"/>
            <a:ext cx="4857784" cy="3629379"/>
            <a:chOff x="1500166" y="1500174"/>
            <a:chExt cx="6215106" cy="4643470"/>
          </a:xfrm>
        </p:grpSpPr>
        <p:cxnSp>
          <p:nvCxnSpPr>
            <p:cNvPr id="4" name="Straight Arrow Connector 3"/>
            <p:cNvCxnSpPr>
              <a:cxnSpLocks/>
              <a:stCxn id="40" idx="6"/>
              <a:endCxn id="31" idx="2"/>
            </p:cNvCxnSpPr>
            <p:nvPr/>
          </p:nvCxnSpPr>
          <p:spPr>
            <a:xfrm>
              <a:off x="4071934" y="2536025"/>
              <a:ext cx="1000132" cy="1588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>
              <a:cxnSpLocks/>
              <a:stCxn id="41" idx="6"/>
              <a:endCxn id="32" idx="2"/>
            </p:cNvCxnSpPr>
            <p:nvPr/>
          </p:nvCxnSpPr>
          <p:spPr>
            <a:xfrm>
              <a:off x="4071934" y="3821909"/>
              <a:ext cx="1000132" cy="1588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cxnSpLocks/>
              <a:stCxn id="42" idx="6"/>
              <a:endCxn id="33" idx="2"/>
            </p:cNvCxnSpPr>
            <p:nvPr/>
          </p:nvCxnSpPr>
          <p:spPr>
            <a:xfrm>
              <a:off x="4071934" y="5107793"/>
              <a:ext cx="1000132" cy="1588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5857884" y="4464851"/>
              <a:ext cx="1071570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cxnSpLocks/>
              <a:stCxn id="32" idx="6"/>
              <a:endCxn id="34" idx="2"/>
            </p:cNvCxnSpPr>
            <p:nvPr/>
          </p:nvCxnSpPr>
          <p:spPr>
            <a:xfrm flipV="1">
              <a:off x="5857884" y="3178967"/>
              <a:ext cx="1071570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cxnSpLocks/>
              <a:stCxn id="32" idx="6"/>
              <a:endCxn id="35" idx="2"/>
            </p:cNvCxnSpPr>
            <p:nvPr/>
          </p:nvCxnSpPr>
          <p:spPr>
            <a:xfrm>
              <a:off x="5857884" y="3821909"/>
              <a:ext cx="1071570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cxnSpLocks/>
              <a:stCxn id="31" idx="6"/>
              <a:endCxn id="34" idx="2"/>
            </p:cNvCxnSpPr>
            <p:nvPr/>
          </p:nvCxnSpPr>
          <p:spPr>
            <a:xfrm>
              <a:off x="5857884" y="2536025"/>
              <a:ext cx="1071570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6" idx="6"/>
              <a:endCxn id="41" idx="2"/>
            </p:cNvCxnSpPr>
            <p:nvPr/>
          </p:nvCxnSpPr>
          <p:spPr>
            <a:xfrm>
              <a:off x="2285984" y="1893083"/>
              <a:ext cx="1000132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36" idx="6"/>
              <a:endCxn id="42" idx="2"/>
            </p:cNvCxnSpPr>
            <p:nvPr/>
          </p:nvCxnSpPr>
          <p:spPr>
            <a:xfrm>
              <a:off x="2285984" y="1893083"/>
              <a:ext cx="1000132" cy="321471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6" idx="6"/>
              <a:endCxn id="40" idx="2"/>
            </p:cNvCxnSpPr>
            <p:nvPr/>
          </p:nvCxnSpPr>
          <p:spPr>
            <a:xfrm>
              <a:off x="2285984" y="1893083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  <a:stCxn id="37" idx="6"/>
              <a:endCxn id="41" idx="2"/>
            </p:cNvCxnSpPr>
            <p:nvPr/>
          </p:nvCxnSpPr>
          <p:spPr>
            <a:xfrm flipV="1">
              <a:off x="2285984" y="3821909"/>
              <a:ext cx="1000132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/>
              <a:stCxn id="37" idx="6"/>
              <a:endCxn id="40" idx="2"/>
            </p:cNvCxnSpPr>
            <p:nvPr/>
          </p:nvCxnSpPr>
          <p:spPr>
            <a:xfrm flipV="1">
              <a:off x="2285984" y="2536025"/>
              <a:ext cx="1000132" cy="321471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/>
              <a:stCxn id="37" idx="6"/>
              <a:endCxn id="42" idx="2"/>
            </p:cNvCxnSpPr>
            <p:nvPr/>
          </p:nvCxnSpPr>
          <p:spPr>
            <a:xfrm flipV="1">
              <a:off x="2285984" y="5107793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/>
              <a:stCxn id="38" idx="6"/>
              <a:endCxn id="41" idx="2"/>
            </p:cNvCxnSpPr>
            <p:nvPr/>
          </p:nvCxnSpPr>
          <p:spPr>
            <a:xfrm flipV="1">
              <a:off x="2285984" y="3821909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/>
              <a:stCxn id="39" idx="6"/>
              <a:endCxn id="40" idx="2"/>
            </p:cNvCxnSpPr>
            <p:nvPr/>
          </p:nvCxnSpPr>
          <p:spPr>
            <a:xfrm flipV="1">
              <a:off x="2285984" y="2536025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  <a:stCxn id="39" idx="6"/>
              <a:endCxn id="41" idx="2"/>
            </p:cNvCxnSpPr>
            <p:nvPr/>
          </p:nvCxnSpPr>
          <p:spPr>
            <a:xfrm>
              <a:off x="2285984" y="3178967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/>
              <a:stCxn id="38" idx="6"/>
              <a:endCxn id="42" idx="2"/>
            </p:cNvCxnSpPr>
            <p:nvPr/>
          </p:nvCxnSpPr>
          <p:spPr>
            <a:xfrm>
              <a:off x="2285984" y="4464851"/>
              <a:ext cx="1000132" cy="642942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  <a:stCxn id="39" idx="6"/>
              <a:endCxn id="42" idx="2"/>
            </p:cNvCxnSpPr>
            <p:nvPr/>
          </p:nvCxnSpPr>
          <p:spPr>
            <a:xfrm>
              <a:off x="2285984" y="3178967"/>
              <a:ext cx="1000132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  <a:stCxn id="38" idx="6"/>
              <a:endCxn id="40" idx="2"/>
            </p:cNvCxnSpPr>
            <p:nvPr/>
          </p:nvCxnSpPr>
          <p:spPr>
            <a:xfrm flipV="1">
              <a:off x="2285984" y="2536025"/>
              <a:ext cx="1000132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/>
              <a:stCxn id="31" idx="6"/>
              <a:endCxn id="35" idx="2"/>
            </p:cNvCxnSpPr>
            <p:nvPr/>
          </p:nvCxnSpPr>
          <p:spPr>
            <a:xfrm>
              <a:off x="5857884" y="2536025"/>
              <a:ext cx="1071570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5857884" y="3178967"/>
              <a:ext cx="1071570" cy="1928826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  <a:stCxn id="40" idx="6"/>
              <a:endCxn id="32" idx="2"/>
            </p:cNvCxnSpPr>
            <p:nvPr/>
          </p:nvCxnSpPr>
          <p:spPr>
            <a:xfrm>
              <a:off x="4071934" y="2536025"/>
              <a:ext cx="1000132" cy="128588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  <a:stCxn id="40" idx="6"/>
              <a:endCxn id="33" idx="2"/>
            </p:cNvCxnSpPr>
            <p:nvPr/>
          </p:nvCxnSpPr>
          <p:spPr>
            <a:xfrm>
              <a:off x="4071934" y="2536025"/>
              <a:ext cx="1000132" cy="2571768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cxnSpLocks/>
              <a:stCxn id="41" idx="6"/>
              <a:endCxn id="31" idx="2"/>
            </p:cNvCxnSpPr>
            <p:nvPr/>
          </p:nvCxnSpPr>
          <p:spPr>
            <a:xfrm flipV="1">
              <a:off x="4071934" y="2536025"/>
              <a:ext cx="1000132" cy="128588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cxnSpLocks/>
              <a:stCxn id="42" idx="6"/>
              <a:endCxn id="31" idx="2"/>
            </p:cNvCxnSpPr>
            <p:nvPr/>
          </p:nvCxnSpPr>
          <p:spPr>
            <a:xfrm flipV="1">
              <a:off x="4071934" y="2536025"/>
              <a:ext cx="1000132" cy="2571768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/>
              <a:stCxn id="41" idx="6"/>
              <a:endCxn id="33" idx="2"/>
            </p:cNvCxnSpPr>
            <p:nvPr/>
          </p:nvCxnSpPr>
          <p:spPr>
            <a:xfrm>
              <a:off x="4071934" y="3821909"/>
              <a:ext cx="1000132" cy="128588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/>
              <a:stCxn id="42" idx="6"/>
              <a:endCxn id="32" idx="2"/>
            </p:cNvCxnSpPr>
            <p:nvPr/>
          </p:nvCxnSpPr>
          <p:spPr>
            <a:xfrm flipV="1">
              <a:off x="4071934" y="3821909"/>
              <a:ext cx="1000132" cy="1285884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072066" y="214311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072066" y="34290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072066" y="471488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34" name="Oval 33"/>
            <p:cNvSpPr/>
            <p:nvPr/>
          </p:nvSpPr>
          <p:spPr>
            <a:xfrm>
              <a:off x="6929454" y="2786058"/>
              <a:ext cx="785818" cy="78581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o1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929454" y="4071942"/>
              <a:ext cx="785818" cy="78581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o2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00166" y="1500174"/>
              <a:ext cx="785818" cy="78581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i1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1500166" y="5357826"/>
              <a:ext cx="785818" cy="78581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i4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1500166" y="4071942"/>
              <a:ext cx="785818" cy="78581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i3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500166" y="2786058"/>
              <a:ext cx="785818" cy="78581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mtClean="0"/>
                <a:t>i2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3286116" y="214311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286116" y="34290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42" name="Oval 41"/>
            <p:cNvSpPr/>
            <p:nvPr/>
          </p:nvSpPr>
          <p:spPr>
            <a:xfrm>
              <a:off x="3286116" y="471488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mtClean="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357522" y="2357406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43504" y="2357430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357554" y="3643314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357554" y="4929198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5143504" y="3643314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5143504" y="4929198"/>
              <a:ext cx="615948" cy="338162"/>
            </a:xfrm>
            <a:custGeom>
              <a:avLst/>
              <a:gdLst>
                <a:gd name="connsiteX0" fmla="*/ 0 w 901700"/>
                <a:gd name="connsiteY0" fmla="*/ 266700 h 289983"/>
                <a:gd name="connsiteX1" fmla="*/ 304800 w 901700"/>
                <a:gd name="connsiteY1" fmla="*/ 254000 h 289983"/>
                <a:gd name="connsiteX2" fmla="*/ 520700 w 901700"/>
                <a:gd name="connsiteY2" fmla="*/ 50800 h 289983"/>
                <a:gd name="connsiteX3" fmla="*/ 901700 w 901700"/>
                <a:gd name="connsiteY3" fmla="*/ 0 h 289983"/>
                <a:gd name="connsiteX0" fmla="*/ 0 w 901700"/>
                <a:gd name="connsiteY0" fmla="*/ 266700 h 289984"/>
                <a:gd name="connsiteX1" fmla="*/ 76178 w 901700"/>
                <a:gd name="connsiteY1" fmla="*/ 266707 h 289984"/>
                <a:gd name="connsiteX2" fmla="*/ 304800 w 901700"/>
                <a:gd name="connsiteY2" fmla="*/ 254000 h 289984"/>
                <a:gd name="connsiteX3" fmla="*/ 520700 w 901700"/>
                <a:gd name="connsiteY3" fmla="*/ 50800 h 289984"/>
                <a:gd name="connsiteX4" fmla="*/ 901700 w 901700"/>
                <a:gd name="connsiteY4" fmla="*/ 0 h 289984"/>
                <a:gd name="connsiteX0" fmla="*/ 0 w 901700"/>
                <a:gd name="connsiteY0" fmla="*/ 266700 h 411676"/>
                <a:gd name="connsiteX1" fmla="*/ 290460 w 901700"/>
                <a:gd name="connsiteY1" fmla="*/ 409559 h 411676"/>
                <a:gd name="connsiteX2" fmla="*/ 304800 w 901700"/>
                <a:gd name="connsiteY2" fmla="*/ 254000 h 411676"/>
                <a:gd name="connsiteX3" fmla="*/ 520700 w 901700"/>
                <a:gd name="connsiteY3" fmla="*/ 50800 h 411676"/>
                <a:gd name="connsiteX4" fmla="*/ 901700 w 901700"/>
                <a:gd name="connsiteY4" fmla="*/ 0 h 411676"/>
                <a:gd name="connsiteX0" fmla="*/ 0 w 830294"/>
                <a:gd name="connsiteY0" fmla="*/ 266700 h 411676"/>
                <a:gd name="connsiteX1" fmla="*/ 219054 w 830294"/>
                <a:gd name="connsiteY1" fmla="*/ 409559 h 411676"/>
                <a:gd name="connsiteX2" fmla="*/ 233394 w 830294"/>
                <a:gd name="connsiteY2" fmla="*/ 254000 h 411676"/>
                <a:gd name="connsiteX3" fmla="*/ 449294 w 830294"/>
                <a:gd name="connsiteY3" fmla="*/ 50800 h 411676"/>
                <a:gd name="connsiteX4" fmla="*/ 830294 w 830294"/>
                <a:gd name="connsiteY4" fmla="*/ 0 h 411676"/>
                <a:gd name="connsiteX0" fmla="*/ 0 w 830294"/>
                <a:gd name="connsiteY0" fmla="*/ 266700 h 445542"/>
                <a:gd name="connsiteX1" fmla="*/ 219054 w 830294"/>
                <a:gd name="connsiteY1" fmla="*/ 409559 h 445542"/>
                <a:gd name="connsiteX2" fmla="*/ 449294 w 830294"/>
                <a:gd name="connsiteY2" fmla="*/ 50800 h 445542"/>
                <a:gd name="connsiteX3" fmla="*/ 830294 w 830294"/>
                <a:gd name="connsiteY3" fmla="*/ 0 h 445542"/>
                <a:gd name="connsiteX0" fmla="*/ 0 w 830294"/>
                <a:gd name="connsiteY0" fmla="*/ 266700 h 302642"/>
                <a:gd name="connsiteX1" fmla="*/ 290460 w 830294"/>
                <a:gd name="connsiteY1" fmla="*/ 266659 h 302642"/>
                <a:gd name="connsiteX2" fmla="*/ 449294 w 830294"/>
                <a:gd name="connsiteY2" fmla="*/ 50800 h 302642"/>
                <a:gd name="connsiteX3" fmla="*/ 830294 w 830294"/>
                <a:gd name="connsiteY3" fmla="*/ 0 h 302642"/>
                <a:gd name="connsiteX0" fmla="*/ 0 w 830294"/>
                <a:gd name="connsiteY0" fmla="*/ 266700 h 271691"/>
                <a:gd name="connsiteX1" fmla="*/ 290460 w 830294"/>
                <a:gd name="connsiteY1" fmla="*/ 266659 h 271691"/>
                <a:gd name="connsiteX2" fmla="*/ 449294 w 830294"/>
                <a:gd name="connsiteY2" fmla="*/ 50800 h 271691"/>
                <a:gd name="connsiteX3" fmla="*/ 830294 w 830294"/>
                <a:gd name="connsiteY3" fmla="*/ 0 h 27169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1"/>
                <a:gd name="connsiteX1" fmla="*/ 290460 w 830294"/>
                <a:gd name="connsiteY1" fmla="*/ 195197 h 266701"/>
                <a:gd name="connsiteX2" fmla="*/ 449294 w 830294"/>
                <a:gd name="connsiteY2" fmla="*/ 50800 h 266701"/>
                <a:gd name="connsiteX3" fmla="*/ 830294 w 830294"/>
                <a:gd name="connsiteY3" fmla="*/ 0 h 266701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78627 w 830294"/>
                <a:gd name="connsiteY2" fmla="*/ 121427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350084 w 830294"/>
                <a:gd name="connsiteY2" fmla="*/ 119070 h 266700"/>
                <a:gd name="connsiteX3" fmla="*/ 830294 w 830294"/>
                <a:gd name="connsiteY3" fmla="*/ 0 h 266700"/>
                <a:gd name="connsiteX0" fmla="*/ 0 w 830294"/>
                <a:gd name="connsiteY0" fmla="*/ 266700 h 266700"/>
                <a:gd name="connsiteX1" fmla="*/ 449294 w 830294"/>
                <a:gd name="connsiteY1" fmla="*/ 50800 h 266700"/>
                <a:gd name="connsiteX2" fmla="*/ 830294 w 830294"/>
                <a:gd name="connsiteY2" fmla="*/ 0 h 266700"/>
                <a:gd name="connsiteX0" fmla="*/ 0 w 830294"/>
                <a:gd name="connsiteY0" fmla="*/ 266700 h 266700"/>
                <a:gd name="connsiteX1" fmla="*/ 361188 w 830294"/>
                <a:gd name="connsiteY1" fmla="*/ 115094 h 266700"/>
                <a:gd name="connsiteX2" fmla="*/ 830294 w 830294"/>
                <a:gd name="connsiteY2" fmla="*/ 0 h 266700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361188 w 615948"/>
                <a:gd name="connsiteY1" fmla="*/ 186556 h 338162"/>
                <a:gd name="connsiteX2" fmla="*/ 615948 w 615948"/>
                <a:gd name="connsiteY2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  <a:gd name="connsiteX0" fmla="*/ 0 w 615948"/>
                <a:gd name="connsiteY0" fmla="*/ 338162 h 338162"/>
                <a:gd name="connsiteX1" fmla="*/ 615948 w 615948"/>
                <a:gd name="connsiteY1" fmla="*/ 0 h 3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48" h="338162">
                  <a:moveTo>
                    <a:pt x="0" y="338162"/>
                  </a:moveTo>
                  <a:cubicBezTo>
                    <a:pt x="348198" y="332603"/>
                    <a:pt x="301100" y="3190"/>
                    <a:pt x="615948" y="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85786" y="210342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[255,125,0]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85786" y="311785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[188,110,4]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85786" y="409893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[5,15,212]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85786" y="5111762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[125,25,25]</a:t>
            </a:r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246310" y="572611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643306" y="521495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72066" y="521495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072330" y="314324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0.19491</a:t>
            </a:r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72330" y="414338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0.95121</a:t>
            </a:r>
            <a:endParaRPr lang="en-US"/>
          </a:p>
        </p:txBody>
      </p: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6215074" y="5572140"/>
          <a:ext cx="2743957" cy="1107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0066"/>
                <a:gridCol w="2243891"/>
              </a:tblGrid>
              <a:tr h="343540">
                <a:tc>
                  <a:txBody>
                    <a:bodyPr/>
                    <a:lstStyle/>
                    <a:p>
                      <a:r>
                        <a:rPr lang="de-CH" b="0" smtClean="0"/>
                        <a:t>o1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[1,0,...]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o2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[0,1,...]</a:t>
                      </a:r>
                      <a:endParaRPr lang="en-US" b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b="0" smtClean="0"/>
                        <a:t>...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b="0" smtClean="0"/>
                        <a:t>...</a:t>
                      </a:r>
                      <a:endParaRPr lang="en-US" b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500826" y="471488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...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000892" y="1428736"/>
            <a:ext cx="174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Classes:</a:t>
            </a:r>
          </a:p>
          <a:p>
            <a:r>
              <a:rPr lang="de-CH" smtClean="0"/>
              <a:t>[„dog“, „frog“,...]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Guided Code Synthesis</a:t>
            </a:r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457200" y="1600200"/>
          <a:ext cx="8229600" cy="45091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1594"/>
                <a:gridCol w="6758006"/>
              </a:tblGrid>
              <a:tr h="140017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Problem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CH" sz="2400" smtClean="0"/>
                        <a:t>When writing</a:t>
                      </a:r>
                      <a:r>
                        <a:rPr lang="de-CH" sz="2400" baseline="0" smtClean="0"/>
                        <a:t> Code, developers frequently access SO, Google or other source code within the project, causing a large number of context switches</a:t>
                      </a:r>
                      <a:endParaRPr lang="de-CH" sz="24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r"/>
                      <a:r>
                        <a:rPr lang="de-CH" sz="2400" smtClean="0"/>
                        <a:t>Goal</a:t>
                      </a:r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Keep</a:t>
                      </a:r>
                      <a:r>
                        <a:rPr lang="de-CH" sz="2400" baseline="0" smtClean="0"/>
                        <a:t> the developer in the IDE by continously providing appropriate feedback and code suggestions. The developer should be able to input </a:t>
                      </a:r>
                      <a:r>
                        <a:rPr lang="de-CH" sz="2400" i="1" baseline="0" smtClean="0"/>
                        <a:t>intent</a:t>
                      </a:r>
                      <a:r>
                        <a:rPr lang="de-CH" sz="2400" baseline="0" smtClean="0"/>
                        <a:t> to steer the provided suggestions.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smtClean="0"/>
                        <a:t>Approach</a:t>
                      </a:r>
                    </a:p>
                    <a:p>
                      <a:pPr algn="r"/>
                      <a:endParaRPr lang="en-US" sz="2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CH" sz="2400" smtClean="0"/>
                        <a:t>Use multi-layer</a:t>
                      </a:r>
                      <a:r>
                        <a:rPr lang="de-CH" sz="2400" baseline="0" smtClean="0"/>
                        <a:t> recurrent networks that draw on multiple sources, i.e. user-provided code tokens, tags and task context. Use existing tool (Adapt) for translating user input to </a:t>
                      </a:r>
                      <a:r>
                        <a:rPr lang="de-CH" sz="2400" i="1" baseline="0" smtClean="0"/>
                        <a:t>intent</a:t>
                      </a:r>
                      <a:r>
                        <a:rPr lang="de-CH" sz="2400" baseline="0" smtClean="0"/>
                        <a:t>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13159</TotalTime>
  <Words>4786</Words>
  <Application>Microsoft Office PowerPoint</Application>
  <PresentationFormat>On-screen Show (4:3)</PresentationFormat>
  <Paragraphs>1338</Paragraphs>
  <Slides>118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Solving Software Engineering Problems using Neural Networks</vt:lpstr>
      <vt:lpstr>Motivation</vt:lpstr>
      <vt:lpstr>Motivation</vt:lpstr>
      <vt:lpstr>Neural Networks can recognize...</vt:lpstr>
      <vt:lpstr>...but they can also synthesize!</vt:lpstr>
      <vt:lpstr>Outline</vt:lpstr>
      <vt:lpstr>Slide 7</vt:lpstr>
      <vt:lpstr>Neural Networks</vt:lpstr>
      <vt:lpstr>Neural Networks</vt:lpstr>
      <vt:lpstr>Neural Networks - Overview</vt:lpstr>
      <vt:lpstr>Neural Networks – Input Layer</vt:lpstr>
      <vt:lpstr>Neural Networks -  Hidden Layers</vt:lpstr>
      <vt:lpstr>Neural Networks -  Hidden Layers</vt:lpstr>
      <vt:lpstr>Neural Networks -  Hidden Layers</vt:lpstr>
      <vt:lpstr>Neural Networks -  Hidden Layers</vt:lpstr>
      <vt:lpstr>Neural Networks – Output Layer</vt:lpstr>
      <vt:lpstr>Neural Networks</vt:lpstr>
      <vt:lpstr>Neural Networks</vt:lpstr>
      <vt:lpstr>Neural Networks</vt:lpstr>
      <vt:lpstr>Neural Networks</vt:lpstr>
      <vt:lpstr>Concrete Example: XOR</vt:lpstr>
      <vt:lpstr>Concrete Example: XOR</vt:lpstr>
      <vt:lpstr>Concrete Example: XOR input [0,0]</vt:lpstr>
      <vt:lpstr>Concrete Example: XOR input [1,0]</vt:lpstr>
      <vt:lpstr>Concrete Example: XOR input [0,1]</vt:lpstr>
      <vt:lpstr>Concrete Example: XOR input [1,1]</vt:lpstr>
      <vt:lpstr>Concrete Example: XOR</vt:lpstr>
      <vt:lpstr>Basic Neural Networks - Summary</vt:lpstr>
      <vt:lpstr>Slide 29</vt:lpstr>
      <vt:lpstr>Software Reliability Lab (ETHZ)</vt:lpstr>
      <vt:lpstr>Software Reliability Lab (ETHZ)</vt:lpstr>
      <vt:lpstr>Software Reliability Lab (ETHZ)</vt:lpstr>
      <vt:lpstr>Other Related Work</vt:lpstr>
      <vt:lpstr>Slide 34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Models vs. ANN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First Steps...</vt:lpstr>
      <vt:lpstr>Slide 60</vt:lpstr>
      <vt:lpstr>Next Steps</vt:lpstr>
      <vt:lpstr>ANN solutions for SE problems</vt:lpstr>
      <vt:lpstr>Concept/Feature location</vt:lpstr>
      <vt:lpstr>Directing „Attention“</vt:lpstr>
      <vt:lpstr>Directing „Attention“</vt:lpstr>
      <vt:lpstr>Programming Language Translation</vt:lpstr>
      <vt:lpstr>Programming Language Translation</vt:lpstr>
      <vt:lpstr>Programming Language Translation</vt:lpstr>
      <vt:lpstr>Programming Language Translation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Specifics of SE-Problems</vt:lpstr>
      <vt:lpstr>Specifics of SE-Problems</vt:lpstr>
      <vt:lpstr>Specifics of SE-Problems</vt:lpstr>
      <vt:lpstr>Specifics of SE-Problems</vt:lpstr>
      <vt:lpstr>Specifics of SE-Problems</vt:lpstr>
      <vt:lpstr>Specifics of SE-Problems</vt:lpstr>
      <vt:lpstr>Specifics of SE-Problems</vt:lpstr>
      <vt:lpstr>Open Questions</vt:lpstr>
      <vt:lpstr>Slide 93</vt:lpstr>
      <vt:lpstr>Slide 94</vt:lpstr>
      <vt:lpstr>Slide 95</vt:lpstr>
      <vt:lpstr>Recurrent Neural Networks</vt:lpstr>
      <vt:lpstr>Recurrent Neural Networks</vt:lpstr>
      <vt:lpstr>ANN work on numerical values</vt:lpstr>
      <vt:lpstr>Guided Code Synthesis</vt:lpstr>
      <vt:lpstr>Concept tagging</vt:lpstr>
      <vt:lpstr>Co-Change suggestions</vt:lpstr>
      <vt:lpstr>„Neural Linter“</vt:lpstr>
      <vt:lpstr>Programming language translation</vt:lpstr>
      <vt:lpstr>Source Code from Pseudocode</vt:lpstr>
      <vt:lpstr>Source Code from natural language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  <vt:lpstr>Guided Code Synthesis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vbox</dc:creator>
  <cp:lastModifiedBy>vbox</cp:lastModifiedBy>
  <cp:revision>184</cp:revision>
  <dcterms:created xsi:type="dcterms:W3CDTF">2016-01-18T10:01:11Z</dcterms:created>
  <dcterms:modified xsi:type="dcterms:W3CDTF">2016-02-04T14:32:53Z</dcterms:modified>
</cp:coreProperties>
</file>