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sldIdLst>
    <p:sldId id="278" r:id="rId2"/>
    <p:sldId id="420" r:id="rId3"/>
    <p:sldId id="257" r:id="rId4"/>
    <p:sldId id="279" r:id="rId5"/>
    <p:sldId id="280" r:id="rId6"/>
    <p:sldId id="311" r:id="rId7"/>
    <p:sldId id="352" r:id="rId8"/>
    <p:sldId id="306" r:id="rId9"/>
    <p:sldId id="353" r:id="rId10"/>
    <p:sldId id="354" r:id="rId11"/>
    <p:sldId id="357" r:id="rId12"/>
    <p:sldId id="355" r:id="rId13"/>
    <p:sldId id="356" r:id="rId14"/>
    <p:sldId id="288" r:id="rId15"/>
    <p:sldId id="416" r:id="rId16"/>
    <p:sldId id="415" r:id="rId17"/>
    <p:sldId id="418" r:id="rId18"/>
    <p:sldId id="419" r:id="rId19"/>
    <p:sldId id="417" r:id="rId20"/>
    <p:sldId id="292" r:id="rId21"/>
    <p:sldId id="285" r:id="rId22"/>
    <p:sldId id="291" r:id="rId23"/>
    <p:sldId id="293" r:id="rId24"/>
    <p:sldId id="294" r:id="rId25"/>
    <p:sldId id="324" r:id="rId26"/>
    <p:sldId id="296" r:id="rId27"/>
    <p:sldId id="325" r:id="rId28"/>
    <p:sldId id="295" r:id="rId29"/>
    <p:sldId id="298" r:id="rId30"/>
    <p:sldId id="301" r:id="rId31"/>
    <p:sldId id="327" r:id="rId32"/>
    <p:sldId id="381" r:id="rId33"/>
    <p:sldId id="360" r:id="rId34"/>
    <p:sldId id="363" r:id="rId35"/>
    <p:sldId id="366" r:id="rId36"/>
    <p:sldId id="367" r:id="rId37"/>
    <p:sldId id="368" r:id="rId38"/>
    <p:sldId id="370" r:id="rId39"/>
    <p:sldId id="369" r:id="rId40"/>
    <p:sldId id="371" r:id="rId41"/>
    <p:sldId id="372" r:id="rId42"/>
    <p:sldId id="384" r:id="rId43"/>
    <p:sldId id="385" r:id="rId44"/>
    <p:sldId id="386" r:id="rId45"/>
    <p:sldId id="388" r:id="rId46"/>
    <p:sldId id="387" r:id="rId47"/>
    <p:sldId id="389" r:id="rId48"/>
    <p:sldId id="373" r:id="rId49"/>
    <p:sldId id="390" r:id="rId50"/>
    <p:sldId id="374" r:id="rId51"/>
    <p:sldId id="375" r:id="rId52"/>
    <p:sldId id="377" r:id="rId53"/>
    <p:sldId id="378" r:id="rId54"/>
    <p:sldId id="379" r:id="rId55"/>
    <p:sldId id="380" r:id="rId56"/>
    <p:sldId id="376" r:id="rId57"/>
    <p:sldId id="392" r:id="rId58"/>
    <p:sldId id="393" r:id="rId59"/>
    <p:sldId id="394" r:id="rId60"/>
    <p:sldId id="395" r:id="rId61"/>
    <p:sldId id="397" r:id="rId62"/>
    <p:sldId id="398" r:id="rId63"/>
    <p:sldId id="396" r:id="rId64"/>
    <p:sldId id="399" r:id="rId65"/>
    <p:sldId id="402" r:id="rId66"/>
    <p:sldId id="403" r:id="rId67"/>
    <p:sldId id="404" r:id="rId68"/>
    <p:sldId id="406" r:id="rId69"/>
    <p:sldId id="407" r:id="rId70"/>
    <p:sldId id="408" r:id="rId71"/>
    <p:sldId id="409" r:id="rId72"/>
    <p:sldId id="411" r:id="rId73"/>
    <p:sldId id="412" r:id="rId74"/>
    <p:sldId id="413" r:id="rId75"/>
    <p:sldId id="414" r:id="rId76"/>
    <p:sldId id="358" r:id="rId77"/>
    <p:sldId id="421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1" clrIdx="0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0" autoAdjust="0"/>
    <p:restoredTop sz="88953"/>
  </p:normalViewPr>
  <p:slideViewPr>
    <p:cSldViewPr snapToGrid="0" snapToObjects="1">
      <p:cViewPr varScale="1">
        <p:scale>
          <a:sx n="96" d="100"/>
          <a:sy n="96" d="100"/>
        </p:scale>
        <p:origin x="9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6CE5-D5C4-2945-907D-78D57C54D4C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461D-184E-564D-8214-AC726200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98D27-21FA-4946-90F8-B2A4B8300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98D27-21FA-4946-90F8-B2A4B83002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F575-3DE8-FF49-B841-85FD527030BD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5338-EA86-6B4B-9BEF-51C84DD6E9CB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F3FD-5963-134F-B847-F5FCF1ED23BC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DE8B-2205-584E-AC86-B37AFA834C72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AF7A-16DC-D64E-8DDA-F253CAD5285E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D58B-807C-6547-B6C6-F7602A4AE556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91E5-1C6B-C249-92F6-90282E5FE8F2}" type="datetime1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ABBB-FDE0-4F4C-9566-0A320DD47A09}" type="datetime1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49C-6DA7-9D47-AFAB-927FC9D1F5BE}" type="datetime1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F960-F775-4940-8312-D906C46579DD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12DC-E0D6-CA47-B576-546115087C95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6E7C-6279-FB43-88BD-5DBAF5DBC64E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15BB-5AB3-854C-927D-47D879A0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msl.uzh.ch/de/XELN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qmsl.uzh.ch/en/XELN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itchellthompson.net/demos/terminal/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qmsl.uzh.ch/de/XELN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qmsl.uzh.ch/en/XELN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www.gamehdwall.com/wp-content/uploads/2013/04/Fallout-3-1080p-Wallpaper-H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Allow the user to enter a password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Process the user-provided password and give feedback:</a:t>
            </a:r>
          </a:p>
          <a:p>
            <a:pPr lvl="1"/>
            <a:r>
              <a:rPr lang="de-CH" dirty="0" smtClean="0"/>
              <a:t>Access granted or denied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24855" y="3899338"/>
            <a:ext cx="5959366" cy="1135117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2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Allow the user to enter a password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Process the user-provided password and give feedback:</a:t>
            </a:r>
          </a:p>
          <a:p>
            <a:pPr lvl="1"/>
            <a:r>
              <a:rPr lang="de-CH" dirty="0" smtClean="0"/>
              <a:t>Access granted or denied</a:t>
            </a:r>
          </a:p>
          <a:p>
            <a:pPr lvl="1"/>
            <a:r>
              <a:rPr lang="de-CH" dirty="0" smtClean="0"/>
              <a:t>How many letters of the password match the correct password? (e.g. 2/5)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24855" y="3899338"/>
            <a:ext cx="5959366" cy="1135117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64469" y="4614041"/>
            <a:ext cx="4319752" cy="572814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7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Allow the user to enter a password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Process the user-provided password and give feedback:</a:t>
            </a:r>
          </a:p>
          <a:p>
            <a:pPr lvl="1"/>
            <a:r>
              <a:rPr lang="de-CH" dirty="0" smtClean="0"/>
              <a:t>Access granted or denied</a:t>
            </a:r>
          </a:p>
          <a:p>
            <a:pPr lvl="1"/>
            <a:r>
              <a:rPr lang="de-CH" dirty="0" smtClean="0"/>
              <a:t>How many letters of the password match the correct password? (e.g. 2/5)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End the program if</a:t>
            </a:r>
          </a:p>
          <a:p>
            <a:pPr lvl="1"/>
            <a:r>
              <a:rPr lang="de-CH" dirty="0" smtClean="0"/>
              <a:t>No more tries left</a:t>
            </a:r>
          </a:p>
          <a:p>
            <a:pPr lvl="1"/>
            <a:r>
              <a:rPr lang="de-CH" dirty="0" smtClean="0"/>
              <a:t>Correct password found </a:t>
            </a:r>
            <a:r>
              <a:rPr lang="de-CH" b="1" dirty="0">
                <a:solidFill>
                  <a:srgbClr val="92D050"/>
                </a:solidFill>
              </a:rPr>
              <a:t>✓</a:t>
            </a:r>
            <a:r>
              <a:rPr lang="de-CH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563007" y="2806262"/>
            <a:ext cx="2743201" cy="2648607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1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Allow the user to enter a password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Process the user-provided password and give feedback:</a:t>
            </a:r>
          </a:p>
          <a:p>
            <a:pPr lvl="1"/>
            <a:r>
              <a:rPr lang="de-CH" dirty="0" smtClean="0"/>
              <a:t>Access granted or denied</a:t>
            </a:r>
          </a:p>
          <a:p>
            <a:pPr lvl="1"/>
            <a:r>
              <a:rPr lang="de-CH" dirty="0" smtClean="0"/>
              <a:t>How many letters of the password match the correct password? (e.g. 2/5)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End the program if</a:t>
            </a:r>
          </a:p>
          <a:p>
            <a:pPr lvl="1"/>
            <a:r>
              <a:rPr lang="de-CH" dirty="0" smtClean="0"/>
              <a:t>No more tries left</a:t>
            </a:r>
          </a:p>
          <a:p>
            <a:pPr lvl="1"/>
            <a:r>
              <a:rPr lang="de-CH" dirty="0" smtClean="0"/>
              <a:t>Correct password found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19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455216" y="2369555"/>
            <a:ext cx="3067086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sz="11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689" y="4384079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Game logic</a:t>
            </a:r>
          </a:p>
          <a:p>
            <a:pPr algn="ctr"/>
            <a:r>
              <a:rPr lang="de-CH" dirty="0" smtClean="0"/>
              <a:t>Processing input and giving feedback</a:t>
            </a:r>
          </a:p>
          <a:p>
            <a:pPr algn="ctr"/>
            <a:r>
              <a:rPr lang="de-CH" dirty="0" smtClean="0"/>
              <a:t>Exiting the program eventually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14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455216" y="2369555"/>
            <a:ext cx="3067086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sz="11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689" y="4384079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Game logic</a:t>
            </a:r>
          </a:p>
          <a:p>
            <a:pPr algn="ctr"/>
            <a:r>
              <a:rPr lang="de-CH" dirty="0" smtClean="0"/>
              <a:t>Processing input and giving feedback</a:t>
            </a:r>
          </a:p>
          <a:p>
            <a:pPr algn="ctr"/>
            <a:r>
              <a:rPr lang="de-CH" dirty="0" smtClean="0"/>
              <a:t>Exiting the program eventually</a:t>
            </a:r>
            <a:endParaRPr lang="de-CH" dirty="0"/>
          </a:p>
        </p:txBody>
      </p:sp>
      <p:sp>
        <p:nvSpPr>
          <p:cNvPr id="20" name="TextBox 19"/>
          <p:cNvSpPr txBox="1"/>
          <p:nvPr/>
        </p:nvSpPr>
        <p:spPr>
          <a:xfrm>
            <a:off x="5855669" y="2147451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9542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41335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0360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951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2312" y="4384079"/>
            <a:ext cx="15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Comparing characters of the solution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314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455216" y="2369555"/>
            <a:ext cx="3067086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sz="11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689" y="4384079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Game logic</a:t>
            </a:r>
          </a:p>
          <a:p>
            <a:pPr algn="ctr"/>
            <a:r>
              <a:rPr lang="de-CH" dirty="0" smtClean="0"/>
              <a:t>Processing input and giving feedback</a:t>
            </a:r>
          </a:p>
          <a:p>
            <a:pPr algn="ctr"/>
            <a:r>
              <a:rPr lang="de-CH" dirty="0" smtClean="0"/>
              <a:t>Exiting the program eventually</a:t>
            </a:r>
            <a:endParaRPr lang="de-CH" dirty="0"/>
          </a:p>
        </p:txBody>
      </p:sp>
      <p:sp>
        <p:nvSpPr>
          <p:cNvPr id="20" name="TextBox 19"/>
          <p:cNvSpPr txBox="1"/>
          <p:nvPr/>
        </p:nvSpPr>
        <p:spPr>
          <a:xfrm>
            <a:off x="5855669" y="2147451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9542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41335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0360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951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2312" y="4384079"/>
            <a:ext cx="15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Comparing characters of the solution</a:t>
            </a:r>
            <a:endParaRPr lang="de-CH" dirty="0"/>
          </a:p>
        </p:txBody>
      </p:sp>
      <p:sp>
        <p:nvSpPr>
          <p:cNvPr id="3" name="Left Brace 2"/>
          <p:cNvSpPr/>
          <p:nvPr/>
        </p:nvSpPr>
        <p:spPr>
          <a:xfrm rot="16200000">
            <a:off x="4088886" y="2049280"/>
            <a:ext cx="299271" cy="7369523"/>
          </a:xfrm>
          <a:prstGeom prst="leftBrace">
            <a:avLst>
              <a:gd name="adj1" fmla="val 85198"/>
              <a:gd name="adj2" fmla="val 479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tangle 4"/>
          <p:cNvSpPr/>
          <p:nvPr/>
        </p:nvSpPr>
        <p:spPr>
          <a:xfrm>
            <a:off x="3361649" y="612793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Functionality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58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455216" y="2369555"/>
            <a:ext cx="3067086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sz="11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689" y="4384079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Game logic</a:t>
            </a:r>
          </a:p>
          <a:p>
            <a:pPr algn="ctr"/>
            <a:r>
              <a:rPr lang="de-CH" dirty="0" smtClean="0"/>
              <a:t>Processing input and giving feedback</a:t>
            </a:r>
          </a:p>
          <a:p>
            <a:pPr algn="ctr"/>
            <a:r>
              <a:rPr lang="de-CH" dirty="0" smtClean="0"/>
              <a:t>Exiting the program eventually</a:t>
            </a:r>
            <a:endParaRPr lang="de-CH" dirty="0"/>
          </a:p>
        </p:txBody>
      </p:sp>
      <p:sp>
        <p:nvSpPr>
          <p:cNvPr id="20" name="TextBox 19"/>
          <p:cNvSpPr txBox="1"/>
          <p:nvPr/>
        </p:nvSpPr>
        <p:spPr>
          <a:xfrm>
            <a:off x="5855669" y="2147451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9542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41335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0360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951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2312" y="4384079"/>
            <a:ext cx="15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Comparing characters of the solution</a:t>
            </a:r>
            <a:endParaRPr lang="de-CH" dirty="0"/>
          </a:p>
        </p:txBody>
      </p:sp>
      <p:sp>
        <p:nvSpPr>
          <p:cNvPr id="3" name="Left Brace 2"/>
          <p:cNvSpPr/>
          <p:nvPr/>
        </p:nvSpPr>
        <p:spPr>
          <a:xfrm rot="16200000">
            <a:off x="4088886" y="2049280"/>
            <a:ext cx="299271" cy="7369523"/>
          </a:xfrm>
          <a:prstGeom prst="leftBrace">
            <a:avLst>
              <a:gd name="adj1" fmla="val 85198"/>
              <a:gd name="adj2" fmla="val 479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tangle 4"/>
          <p:cNvSpPr/>
          <p:nvPr/>
        </p:nvSpPr>
        <p:spPr>
          <a:xfrm>
            <a:off x="3361649" y="612793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Functionality</a:t>
            </a:r>
            <a:endParaRPr lang="de-CH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8610600" y="2185061"/>
            <a:ext cx="2910889" cy="18384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9391" y="4384079"/>
            <a:ext cx="253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Decorative components</a:t>
            </a:r>
          </a:p>
          <a:p>
            <a:pPr algn="ctr"/>
            <a:r>
              <a:rPr lang="en-US" dirty="0" smtClean="0"/>
              <a:t>Random characters</a:t>
            </a:r>
          </a:p>
          <a:p>
            <a:pPr algn="ctr"/>
            <a:r>
              <a:rPr lang="en-US" dirty="0" smtClean="0"/>
              <a:t>History formatting</a:t>
            </a:r>
          </a:p>
        </p:txBody>
      </p:sp>
    </p:spTree>
    <p:extLst>
      <p:ext uri="{BB962C8B-B14F-4D97-AF65-F5344CB8AC3E}">
        <p14:creationId xmlns:p14="http://schemas.microsoft.com/office/powerpoint/2010/main" val="340104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Ingredients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14702"/>
            <a:ext cx="2743200" cy="365125"/>
          </a:xfrm>
        </p:spPr>
        <p:txBody>
          <a:bodyPr/>
          <a:lstStyle/>
          <a:p>
            <a:fld id="{4C3715BB-5AB3-854C-927D-47D879A0E95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9109" y="1778200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477" y="4416821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455216" y="2369555"/>
            <a:ext cx="3067086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sz="1100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sz="11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689" y="4384079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Game logic</a:t>
            </a:r>
          </a:p>
          <a:p>
            <a:pPr algn="ctr"/>
            <a:r>
              <a:rPr lang="de-CH" dirty="0" smtClean="0"/>
              <a:t>Processing input and giving feedback</a:t>
            </a:r>
          </a:p>
          <a:p>
            <a:pPr algn="ctr"/>
            <a:r>
              <a:rPr lang="de-CH" dirty="0" smtClean="0"/>
              <a:t>Exiting the program eventually</a:t>
            </a:r>
            <a:endParaRPr lang="de-CH" dirty="0"/>
          </a:p>
        </p:txBody>
      </p:sp>
      <p:sp>
        <p:nvSpPr>
          <p:cNvPr id="20" name="TextBox 19"/>
          <p:cNvSpPr txBox="1"/>
          <p:nvPr/>
        </p:nvSpPr>
        <p:spPr>
          <a:xfrm>
            <a:off x="5855669" y="2147451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9542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41335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0360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9514" y="2793013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2312" y="4384079"/>
            <a:ext cx="15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Comparing characters of the solution</a:t>
            </a:r>
            <a:endParaRPr lang="de-CH" dirty="0"/>
          </a:p>
        </p:txBody>
      </p:sp>
      <p:sp>
        <p:nvSpPr>
          <p:cNvPr id="3" name="Left Brace 2"/>
          <p:cNvSpPr/>
          <p:nvPr/>
        </p:nvSpPr>
        <p:spPr>
          <a:xfrm rot="16200000">
            <a:off x="4088886" y="2049280"/>
            <a:ext cx="299271" cy="7369523"/>
          </a:xfrm>
          <a:prstGeom prst="leftBrace">
            <a:avLst>
              <a:gd name="adj1" fmla="val 85198"/>
              <a:gd name="adj2" fmla="val 479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tangle 4"/>
          <p:cNvSpPr/>
          <p:nvPr/>
        </p:nvSpPr>
        <p:spPr>
          <a:xfrm>
            <a:off x="3361649" y="612793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Functionality</a:t>
            </a:r>
            <a:endParaRPr lang="de-CH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8610600" y="2185061"/>
            <a:ext cx="2910889" cy="18384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9391" y="4384079"/>
            <a:ext cx="253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Decorative components</a:t>
            </a:r>
          </a:p>
          <a:p>
            <a:pPr algn="ctr"/>
            <a:r>
              <a:rPr lang="en-US" dirty="0" smtClean="0"/>
              <a:t>Random characters</a:t>
            </a:r>
          </a:p>
          <a:p>
            <a:pPr algn="ctr"/>
            <a:r>
              <a:rPr lang="en-US" dirty="0" smtClean="0"/>
              <a:t>History formatting</a:t>
            </a:r>
          </a:p>
        </p:txBody>
      </p:sp>
      <p:sp>
        <p:nvSpPr>
          <p:cNvPr id="27" name="Left Brace 26"/>
          <p:cNvSpPr/>
          <p:nvPr/>
        </p:nvSpPr>
        <p:spPr>
          <a:xfrm rot="16200000">
            <a:off x="9943600" y="4122954"/>
            <a:ext cx="299271" cy="3222174"/>
          </a:xfrm>
          <a:prstGeom prst="leftBrace">
            <a:avLst>
              <a:gd name="adj1" fmla="val 85198"/>
              <a:gd name="adj2" fmla="val 496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9312215" y="6127933"/>
            <a:ext cx="150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User Interface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95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769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us with your feedback regarding the </a:t>
            </a:r>
            <a:r>
              <a:rPr lang="en-US" dirty="0" err="1"/>
              <a:t>Informatik</a:t>
            </a:r>
            <a:r>
              <a:rPr lang="en-US" dirty="0"/>
              <a:t> 1 lecture!</a:t>
            </a: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https://qmsl.uzh.ch/de/XELN4 </a:t>
            </a:r>
            <a:r>
              <a:rPr lang="en-US" dirty="0"/>
              <a:t>(DE)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https://qmsl.uzh.ch/en/XELN4 </a:t>
            </a:r>
            <a:r>
              <a:rPr lang="en-US" dirty="0"/>
              <a:t>(EN)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links are also provided in the OLAT forum in the post “Course Evaluation”.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B300-5CA2-5E42-9180-D48F1BD93EC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5A5DB-575D-1945-AF7B-61B4D7DC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969" y="1773699"/>
            <a:ext cx="4449452" cy="44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20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56677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Functionality,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21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Filter for words with correct length</a:t>
            </a: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41789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22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Filter for words with correct length</a:t>
            </a: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27510" y="2811576"/>
            <a:ext cx="1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>
                <a:latin typeface="Lucida Console" panose="020B0609040504020204" pitchFamily="49" charset="0"/>
              </a:rPr>
              <a:t>m</a:t>
            </a:r>
            <a:r>
              <a:rPr lang="de-CH" dirty="0" smtClean="0"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>
                <a:latin typeface="Lucida Console" panose="020B0609040504020204" pitchFamily="49" charset="0"/>
              </a:rPr>
              <a:t>c</a:t>
            </a:r>
            <a:r>
              <a:rPr lang="de-CH" dirty="0" smtClean="0">
                <a:latin typeface="Lucida Console" panose="020B0609040504020204" pitchFamily="49" charset="0"/>
              </a:rPr>
              <a:t>lear</a:t>
            </a:r>
          </a:p>
          <a:p>
            <a:r>
              <a:rPr lang="de-CH" dirty="0">
                <a:latin typeface="Lucida Console" panose="020B0609040504020204" pitchFamily="49" charset="0"/>
              </a:rPr>
              <a:t>j</a:t>
            </a:r>
            <a:r>
              <a:rPr lang="de-CH" dirty="0" smtClean="0">
                <a:latin typeface="Lucida Console" panose="020B0609040504020204" pitchFamily="49" charset="0"/>
              </a:rPr>
              <a:t>ames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linux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  <a:endParaRPr lang="de-CH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2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23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Filter for words with correct length</a:t>
            </a: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27510" y="2811576"/>
            <a:ext cx="1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>
                <a:latin typeface="Lucida Console" panose="020B0609040504020204" pitchFamily="49" charset="0"/>
              </a:rPr>
              <a:t>m</a:t>
            </a:r>
            <a:r>
              <a:rPr lang="de-CH" dirty="0" smtClean="0"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>
                <a:latin typeface="Lucida Console" panose="020B0609040504020204" pitchFamily="49" charset="0"/>
              </a:rPr>
              <a:t>c</a:t>
            </a:r>
            <a:r>
              <a:rPr lang="de-CH" dirty="0" smtClean="0">
                <a:latin typeface="Lucida Console" panose="020B0609040504020204" pitchFamily="49" charset="0"/>
              </a:rPr>
              <a:t>lear</a:t>
            </a:r>
          </a:p>
          <a:p>
            <a:r>
              <a:rPr lang="de-CH" dirty="0">
                <a:latin typeface="Lucida Console" panose="020B0609040504020204" pitchFamily="49" charset="0"/>
              </a:rPr>
              <a:t>j</a:t>
            </a:r>
            <a:r>
              <a:rPr lang="de-CH" dirty="0" smtClean="0">
                <a:latin typeface="Lucida Console" panose="020B0609040504020204" pitchFamily="49" charset="0"/>
              </a:rPr>
              <a:t>ames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linux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  <a:endParaRPr lang="de-CH" dirty="0">
              <a:latin typeface="Lucida Console" panose="020B06090405040202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67344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7344" y="3193011"/>
            <a:ext cx="262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CH" dirty="0" smtClean="0"/>
              <a:t>Pick </a:t>
            </a:r>
            <a:r>
              <a:rPr lang="de-CH" i="1" dirty="0" smtClean="0"/>
              <a:t>n</a:t>
            </a:r>
            <a:r>
              <a:rPr lang="de-CH" dirty="0" smtClean="0"/>
              <a:t> words to show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5874" y="2811576"/>
            <a:ext cx="1501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>
              <a:latin typeface="Lucida Console" panose="020B0609040504020204" pitchFamily="49" charset="0"/>
            </a:endParaRP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>
                <a:latin typeface="Lucida Console" panose="020B0609040504020204" pitchFamily="49" charset="0"/>
              </a:rPr>
              <a:t>m</a:t>
            </a:r>
            <a:r>
              <a:rPr lang="de-CH" dirty="0" smtClean="0"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98337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24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Filter for words with correct length</a:t>
            </a: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27510" y="2811576"/>
            <a:ext cx="1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>
                <a:latin typeface="Lucida Console" panose="020B0609040504020204" pitchFamily="49" charset="0"/>
              </a:rPr>
              <a:t>m</a:t>
            </a:r>
            <a:r>
              <a:rPr lang="de-CH" dirty="0" smtClean="0"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>
                <a:latin typeface="Lucida Console" panose="020B0609040504020204" pitchFamily="49" charset="0"/>
              </a:rPr>
              <a:t>c</a:t>
            </a:r>
            <a:r>
              <a:rPr lang="de-CH" dirty="0" smtClean="0">
                <a:latin typeface="Lucida Console" panose="020B0609040504020204" pitchFamily="49" charset="0"/>
              </a:rPr>
              <a:t>lear</a:t>
            </a:r>
          </a:p>
          <a:p>
            <a:r>
              <a:rPr lang="de-CH" dirty="0">
                <a:latin typeface="Lucida Console" panose="020B0609040504020204" pitchFamily="49" charset="0"/>
              </a:rPr>
              <a:t>j</a:t>
            </a:r>
            <a:r>
              <a:rPr lang="de-CH" dirty="0" smtClean="0">
                <a:latin typeface="Lucida Console" panose="020B0609040504020204" pitchFamily="49" charset="0"/>
              </a:rPr>
              <a:t>ames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linux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  <a:endParaRPr lang="de-CH" dirty="0">
              <a:latin typeface="Lucida Console" panose="020B06090405040202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67344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7344" y="3193011"/>
            <a:ext cx="262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CH" dirty="0" smtClean="0"/>
              <a:t>Pick </a:t>
            </a:r>
            <a:r>
              <a:rPr lang="de-CH" i="1" dirty="0" smtClean="0"/>
              <a:t>n</a:t>
            </a:r>
            <a:r>
              <a:rPr lang="de-CH" dirty="0" smtClean="0"/>
              <a:t> words to show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CH" dirty="0" smtClean="0"/>
              <a:t>Pick one of these to be the password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5874" y="2811576"/>
            <a:ext cx="1501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>
              <a:latin typeface="Lucida Console" panose="020B0609040504020204" pitchFamily="49" charset="0"/>
            </a:endParaRP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m</a:t>
            </a:r>
            <a:r>
              <a:rPr lang="de-CH" b="1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72857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1: Getting the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25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1220337" y="2696014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8509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8510" y="3193011"/>
            <a:ext cx="240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Read word list</a:t>
            </a: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Filter for words with correct length</a:t>
            </a: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27510" y="2811576"/>
            <a:ext cx="1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>
                <a:latin typeface="Lucida Console" panose="020B0609040504020204" pitchFamily="49" charset="0"/>
              </a:rPr>
              <a:t>m</a:t>
            </a:r>
            <a:r>
              <a:rPr lang="de-CH" dirty="0" smtClean="0"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>
                <a:latin typeface="Lucida Console" panose="020B0609040504020204" pitchFamily="49" charset="0"/>
              </a:rPr>
              <a:t>c</a:t>
            </a:r>
            <a:r>
              <a:rPr lang="de-CH" dirty="0" smtClean="0">
                <a:latin typeface="Lucida Console" panose="020B0609040504020204" pitchFamily="49" charset="0"/>
              </a:rPr>
              <a:t>lear</a:t>
            </a:r>
          </a:p>
          <a:p>
            <a:r>
              <a:rPr lang="de-CH" dirty="0">
                <a:latin typeface="Lucida Console" panose="020B0609040504020204" pitchFamily="49" charset="0"/>
              </a:rPr>
              <a:t>j</a:t>
            </a:r>
            <a:r>
              <a:rPr lang="de-CH" dirty="0" smtClean="0">
                <a:latin typeface="Lucida Console" panose="020B0609040504020204" pitchFamily="49" charset="0"/>
              </a:rPr>
              <a:t>ames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linux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  <a:endParaRPr lang="de-CH" dirty="0">
              <a:latin typeface="Lucida Console" panose="020B06090405040202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67344" y="4179154"/>
            <a:ext cx="2404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7344" y="3193011"/>
            <a:ext cx="262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CH" dirty="0" smtClean="0"/>
              <a:t>Pick </a:t>
            </a:r>
            <a:r>
              <a:rPr lang="de-CH" i="1" dirty="0" smtClean="0"/>
              <a:t>n</a:t>
            </a:r>
            <a:r>
              <a:rPr lang="de-CH" dirty="0" smtClean="0"/>
              <a:t> words to show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CH" dirty="0" smtClean="0"/>
              <a:t>Pick one of these to be the password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5874" y="2811576"/>
            <a:ext cx="1501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>
              <a:latin typeface="Lucida Console" panose="020B0609040504020204" pitchFamily="49" charset="0"/>
            </a:endParaRP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m</a:t>
            </a:r>
            <a:r>
              <a:rPr lang="de-CH" b="1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azda</a:t>
            </a:r>
          </a:p>
          <a:p>
            <a:r>
              <a:rPr lang="de-CH" dirty="0">
                <a:latin typeface="Lucida Console" panose="020B0609040504020204" pitchFamily="49" charset="0"/>
              </a:rPr>
              <a:t>v</a:t>
            </a:r>
            <a:r>
              <a:rPr lang="de-CH" dirty="0" smtClean="0">
                <a:latin typeface="Lucida Console" panose="020B0609040504020204" pitchFamily="49" charset="0"/>
              </a:rPr>
              <a:t>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clear</a:t>
            </a:r>
          </a:p>
        </p:txBody>
      </p:sp>
      <p:pic>
        <p:nvPicPr>
          <p:cNvPr id="1026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0" y="4746822"/>
            <a:ext cx="1974468" cy="17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Functionality, Part 2: Basic interaction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8200" y="2997578"/>
            <a:ext cx="5004179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&gt; </a:t>
            </a:r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Access denied!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&gt; </a:t>
            </a:r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Access granted!</a:t>
            </a:r>
            <a:endParaRPr lang="de-CH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3064" y="3136077"/>
            <a:ext cx="4028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/>
              <a:t>Show </a:t>
            </a:r>
            <a:r>
              <a:rPr lang="de-CH" dirty="0" smtClean="0"/>
              <a:t>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While attempts is not 0: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Reading user input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Check if password is correct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/>
              <a:t>Exit program if password correct</a:t>
            </a:r>
          </a:p>
        </p:txBody>
      </p:sp>
    </p:spTree>
    <p:extLst>
      <p:ext uri="{BB962C8B-B14F-4D97-AF65-F5344CB8AC3E}">
        <p14:creationId xmlns:p14="http://schemas.microsoft.com/office/powerpoint/2010/main" val="212936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2: Basic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3064" y="3136077"/>
            <a:ext cx="4028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/>
              <a:t>Show </a:t>
            </a:r>
            <a:r>
              <a:rPr lang="de-CH" dirty="0" smtClean="0"/>
              <a:t>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While attempts is not 0: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Reading user input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Check if password is correct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/>
              <a:t>Exit program if password correct</a:t>
            </a:r>
          </a:p>
        </p:txBody>
      </p:sp>
      <p:pic>
        <p:nvPicPr>
          <p:cNvPr id="6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0" y="4746822"/>
            <a:ext cx="1974468" cy="17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997578"/>
            <a:ext cx="5004179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&gt; </a:t>
            </a:r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Access denied!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&gt; </a:t>
            </a:r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Access granted!</a:t>
            </a:r>
            <a:endParaRPr lang="de-CH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2: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More feedback!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28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8200" y="2720579"/>
            <a:ext cx="5004179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3064" y="2997578"/>
            <a:ext cx="4694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/>
              <a:t>Show </a:t>
            </a:r>
            <a:r>
              <a:rPr lang="de-CH" dirty="0" smtClean="0"/>
              <a:t>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While attempts is not 0: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Reading user input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Check if password is correct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b="1" dirty="0" smtClean="0"/>
              <a:t>Show how many characters are correct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dirty="0" smtClean="0"/>
              <a:t>Exit program if password correct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7886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2: Comparing characters?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29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1122" y="2869357"/>
            <a:ext cx="814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In English: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CH" dirty="0" smtClean="0"/>
              <a:t>For every character index from 0 to</a:t>
            </a:r>
            <a:r>
              <a:rPr lang="de-CH" i="1" dirty="0" smtClean="0"/>
              <a:t> how long the password is</a:t>
            </a:r>
            <a:r>
              <a:rPr lang="de-CH" dirty="0" smtClean="0"/>
              <a:t>, compare the characters in guess and password, and increment a counter if they match</a:t>
            </a:r>
            <a:endParaRPr lang="de-CH" dirty="0" smtClean="0">
              <a:latin typeface="Lucida Console" panose="020B06090405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5524" y="2992649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527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61190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345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6936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55711" y="3146356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Password</a:t>
            </a:r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-155711" y="4238324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Guess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7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82566"/>
            <a:ext cx="10515600" cy="347990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Informatik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 HS 18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“Live Coding”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 </a:t>
            </a:r>
            <a:r>
              <a:rPr lang="en-US" dirty="0" err="1"/>
              <a:t>Alexandru</a:t>
            </a:r>
            <a:endParaRPr lang="en-US" dirty="0"/>
          </a:p>
          <a:p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Informatik</a:t>
            </a:r>
            <a:r>
              <a:rPr lang="en-US" dirty="0"/>
              <a:t> </a:t>
            </a:r>
          </a:p>
          <a:p>
            <a:r>
              <a:rPr lang="en-US" dirty="0"/>
              <a:t>http://www.ifi.uzh.ch/seal/teaching/courses/info1.html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2: Comparing characters?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30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1122" y="2869357"/>
            <a:ext cx="8147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In English: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7030A0"/>
                </a:solidFill>
              </a:rPr>
              <a:t>For every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C00000"/>
                </a:solidFill>
              </a:rPr>
              <a:t>character index</a:t>
            </a:r>
            <a:r>
              <a:rPr lang="de-CH" dirty="0" smtClean="0">
                <a:solidFill>
                  <a:schemeClr val="accent2"/>
                </a:solidFill>
              </a:rPr>
              <a:t> from 0 to</a:t>
            </a:r>
            <a:r>
              <a:rPr lang="de-CH" i="1" dirty="0" smtClean="0">
                <a:solidFill>
                  <a:schemeClr val="accent2"/>
                </a:solidFill>
              </a:rPr>
              <a:t> how long the password is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accent1"/>
                </a:solidFill>
              </a:rPr>
              <a:t>compare the characters in guess and password</a:t>
            </a:r>
            <a:r>
              <a:rPr lang="de-CH" dirty="0" smtClean="0"/>
              <a:t>, and </a:t>
            </a:r>
            <a:r>
              <a:rPr lang="de-CH" dirty="0" smtClean="0">
                <a:solidFill>
                  <a:schemeClr val="accent6"/>
                </a:solidFill>
              </a:rPr>
              <a:t>increment a counter</a:t>
            </a:r>
            <a:r>
              <a:rPr lang="de-CH" dirty="0" smtClean="0">
                <a:solidFill>
                  <a:srgbClr val="FFC000"/>
                </a:solidFill>
              </a:rPr>
              <a:t> if </a:t>
            </a:r>
            <a:r>
              <a:rPr lang="de-CH" dirty="0" smtClean="0"/>
              <a:t>they match</a:t>
            </a:r>
            <a:endParaRPr lang="de-CH" dirty="0" smtClean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In python:</a:t>
            </a:r>
          </a:p>
          <a:p>
            <a:pPr marL="457200" lvl="2"/>
            <a:r>
              <a:rPr lang="de-CH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matching = 0</a:t>
            </a:r>
          </a:p>
          <a:p>
            <a:pPr marL="457200" lvl="2"/>
            <a:r>
              <a:rPr lang="de-CH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for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chemeClr val="accent2"/>
                </a:solidFill>
                <a:latin typeface="Lucida Console" panose="020B0609040504020204" pitchFamily="49" charset="0"/>
              </a:rPr>
              <a:t>in range(length)</a:t>
            </a:r>
            <a:r>
              <a:rPr lang="de-CH" dirty="0" smtClean="0">
                <a:latin typeface="Lucida Console" panose="020B0609040504020204" pitchFamily="49" charset="0"/>
              </a:rPr>
              <a:t>:</a:t>
            </a:r>
          </a:p>
          <a:p>
            <a:pPr marL="457200" lvl="2"/>
            <a:r>
              <a:rPr lang="de-CH" dirty="0" smtClean="0">
                <a:latin typeface="Lucida Console" panose="020B0609040504020204" pitchFamily="49" charset="0"/>
              </a:rPr>
              <a:t>    </a:t>
            </a:r>
            <a:r>
              <a:rPr lang="de-CH" dirty="0" smtClean="0">
                <a:solidFill>
                  <a:srgbClr val="FFC000"/>
                </a:solidFill>
                <a:latin typeface="Lucida Console" panose="020B0609040504020204" pitchFamily="49" charset="0"/>
              </a:rPr>
              <a:t>if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guess[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 == password[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  <a:r>
              <a:rPr lang="de-CH" dirty="0" smtClean="0">
                <a:latin typeface="Lucida Console" panose="020B0609040504020204" pitchFamily="49" charset="0"/>
              </a:rPr>
              <a:t>: </a:t>
            </a:r>
            <a:r>
              <a:rPr lang="de-CH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matching +=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5524" y="2992649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1527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61190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345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6936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55711" y="3146356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Password</a:t>
            </a:r>
            <a:endParaRPr lang="de-CH" dirty="0"/>
          </a:p>
        </p:txBody>
      </p:sp>
      <p:sp>
        <p:nvSpPr>
          <p:cNvPr id="17" name="TextBox 16"/>
          <p:cNvSpPr txBox="1"/>
          <p:nvPr/>
        </p:nvSpPr>
        <p:spPr>
          <a:xfrm>
            <a:off x="-155711" y="4238324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Guess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420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Functionality, Part 2: Comparing characters?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31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1122" y="2869357"/>
            <a:ext cx="8147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In English: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7030A0"/>
                </a:solidFill>
              </a:rPr>
              <a:t>For every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C00000"/>
                </a:solidFill>
              </a:rPr>
              <a:t>character index</a:t>
            </a:r>
            <a:r>
              <a:rPr lang="de-CH" dirty="0" smtClean="0">
                <a:solidFill>
                  <a:schemeClr val="accent2"/>
                </a:solidFill>
              </a:rPr>
              <a:t> from 0 to</a:t>
            </a:r>
            <a:r>
              <a:rPr lang="de-CH" i="1" dirty="0" smtClean="0">
                <a:solidFill>
                  <a:schemeClr val="accent2"/>
                </a:solidFill>
              </a:rPr>
              <a:t> how long the password is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accent1"/>
                </a:solidFill>
              </a:rPr>
              <a:t>compare the characters in guess and password</a:t>
            </a:r>
            <a:r>
              <a:rPr lang="de-CH" dirty="0" smtClean="0"/>
              <a:t>, and </a:t>
            </a:r>
            <a:r>
              <a:rPr lang="de-CH" dirty="0" smtClean="0">
                <a:solidFill>
                  <a:schemeClr val="accent6"/>
                </a:solidFill>
              </a:rPr>
              <a:t>increment a counter</a:t>
            </a:r>
            <a:r>
              <a:rPr lang="de-CH" dirty="0" smtClean="0">
                <a:solidFill>
                  <a:srgbClr val="FFC000"/>
                </a:solidFill>
              </a:rPr>
              <a:t> if </a:t>
            </a:r>
            <a:r>
              <a:rPr lang="de-CH" dirty="0" smtClean="0"/>
              <a:t>they match</a:t>
            </a:r>
            <a:endParaRPr lang="de-CH" dirty="0" smtClean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In python:</a:t>
            </a:r>
          </a:p>
          <a:p>
            <a:pPr marL="457200" lvl="2"/>
            <a:r>
              <a:rPr lang="de-CH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matching = 0</a:t>
            </a:r>
          </a:p>
          <a:p>
            <a:pPr marL="457200" lvl="2"/>
            <a:r>
              <a:rPr lang="de-CH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for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chemeClr val="accent2"/>
                </a:solidFill>
                <a:latin typeface="Lucida Console" panose="020B0609040504020204" pitchFamily="49" charset="0"/>
              </a:rPr>
              <a:t>in range(length)</a:t>
            </a:r>
            <a:r>
              <a:rPr lang="de-CH" dirty="0" smtClean="0">
                <a:latin typeface="Lucida Console" panose="020B0609040504020204" pitchFamily="49" charset="0"/>
              </a:rPr>
              <a:t>:</a:t>
            </a:r>
          </a:p>
          <a:p>
            <a:pPr marL="457200" lvl="2"/>
            <a:r>
              <a:rPr lang="de-CH" dirty="0" smtClean="0">
                <a:latin typeface="Lucida Console" panose="020B0609040504020204" pitchFamily="49" charset="0"/>
              </a:rPr>
              <a:t>    </a:t>
            </a:r>
            <a:r>
              <a:rPr lang="de-CH" dirty="0" smtClean="0">
                <a:solidFill>
                  <a:srgbClr val="FFC000"/>
                </a:solidFill>
                <a:latin typeface="Lucida Console" panose="020B0609040504020204" pitchFamily="49" charset="0"/>
              </a:rPr>
              <a:t>if</a:t>
            </a:r>
            <a:r>
              <a:rPr lang="de-CH" dirty="0" smtClean="0">
                <a:latin typeface="Lucida Console" panose="020B0609040504020204" pitchFamily="49" charset="0"/>
              </a:rPr>
              <a:t> 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guess[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 == password[</a:t>
            </a:r>
            <a:r>
              <a:rPr lang="de-CH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i</a:t>
            </a:r>
            <a:r>
              <a:rPr lang="de-CH" dirty="0" smtClean="0">
                <a:solidFill>
                  <a:schemeClr val="accent1"/>
                </a:solidFill>
                <a:latin typeface="Lucida Console" panose="020B0609040504020204" pitchFamily="49" charset="0"/>
              </a:rPr>
              <a:t>]</a:t>
            </a:r>
            <a:r>
              <a:rPr lang="de-CH" dirty="0" smtClean="0">
                <a:latin typeface="Lucida Console" panose="020B0609040504020204" pitchFamily="49" charset="0"/>
              </a:rPr>
              <a:t>: </a:t>
            </a:r>
            <a:r>
              <a:rPr lang="de-CH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matching += 1</a:t>
            </a:r>
          </a:p>
        </p:txBody>
      </p:sp>
      <p:pic>
        <p:nvPicPr>
          <p:cNvPr id="11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726" y="1429904"/>
            <a:ext cx="1974468" cy="17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5524" y="2992649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1527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61190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345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69369" y="3638211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55711" y="3146356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Password</a:t>
            </a:r>
            <a:endParaRPr lang="de-CH" dirty="0"/>
          </a:p>
        </p:txBody>
      </p:sp>
      <p:sp>
        <p:nvSpPr>
          <p:cNvPr id="19" name="TextBox 18"/>
          <p:cNvSpPr txBox="1"/>
          <p:nvPr/>
        </p:nvSpPr>
        <p:spPr>
          <a:xfrm>
            <a:off x="-155711" y="4238324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Guess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4142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Functionality: done!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1049047" y="1799877"/>
            <a:ext cx="1698172" cy="24238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berry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mazda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verse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beyond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detail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switch</a:t>
            </a:r>
          </a:p>
          <a:p>
            <a:r>
              <a:rPr lang="de-CH" dirty="0" smtClean="0">
                <a:latin typeface="Lucida Console" panose="020B0609040504020204" pitchFamily="49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9415" y="4438498"/>
            <a:ext cx="135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Word list from Internet</a:t>
            </a:r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3593908" y="1857658"/>
            <a:ext cx="5004179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TOOL COLD ROWS SOME SHOT MEGA ARMS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COLD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1/4 correct.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denied!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3 attempts remaining...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TOOL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4/4 correct.</a:t>
            </a:r>
          </a:p>
          <a:p>
            <a:r>
              <a:rPr lang="en-US" dirty="0">
                <a:solidFill>
                  <a:srgbClr val="92D050"/>
                </a:solidFill>
                <a:latin typeface="Lucida Console" panose="020B0609040504020204" pitchFamily="49" charset="0"/>
              </a:rPr>
              <a:t>&gt; Access granted!</a:t>
            </a:r>
            <a:endParaRPr lang="de-CH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5564" y="4405756"/>
            <a:ext cx="364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/>
              <a:t>Game logic</a:t>
            </a:r>
          </a:p>
          <a:p>
            <a:pPr algn="ctr"/>
            <a:r>
              <a:rPr lang="de-CH" dirty="0"/>
              <a:t>Processing input and giving feedback</a:t>
            </a:r>
          </a:p>
          <a:p>
            <a:pPr algn="ctr"/>
            <a:r>
              <a:rPr lang="de-CH" dirty="0"/>
              <a:t>Exiting the program eventually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06" y="4486520"/>
            <a:ext cx="3464294" cy="2371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72300" y="1633103"/>
            <a:ext cx="226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latin typeface="Lucida Console" panose="020B0609040504020204" pitchFamily="49" charset="0"/>
              </a:rPr>
              <a:t>T O O L</a:t>
            </a:r>
          </a:p>
          <a:p>
            <a:endParaRPr lang="de-CH" sz="3600" dirty="0" smtClean="0">
              <a:latin typeface="Lucida Console" panose="020B0609040504020204" pitchFamily="49" charset="0"/>
            </a:endParaRPr>
          </a:p>
          <a:p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C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O</a:t>
            </a:r>
            <a:r>
              <a:rPr lang="de-CH" sz="3600" dirty="0" smtClean="0">
                <a:latin typeface="Lucida Console" panose="020B0609040504020204" pitchFamily="49" charset="0"/>
              </a:rPr>
              <a:t> </a:t>
            </a:r>
            <a:r>
              <a:rPr lang="de-CH" sz="3600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L D</a:t>
            </a:r>
            <a:endParaRPr lang="de-CH" sz="3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612055" y="2278665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157966" y="2278665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520235" y="2278665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066145" y="2278665"/>
            <a:ext cx="0" cy="517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68943" y="3701566"/>
            <a:ext cx="15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Comparing characters of the solution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2783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2" y="0"/>
            <a:ext cx="959223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88173"/>
            <a:ext cx="12192000" cy="16816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Now the hard part: the user interface!</a:t>
            </a:r>
            <a:endParaRPr lang="de-CH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56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48303" y="2070538"/>
            <a:ext cx="2974428" cy="0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40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47090" y="2480441"/>
            <a:ext cx="2271343" cy="94593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7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56993" y="3100552"/>
            <a:ext cx="1861440" cy="0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18432" y="26591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8209248" y="26591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08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 embedded in random ‘garbage’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74124" y="4001294"/>
            <a:ext cx="3268717" cy="0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70073" y="2669627"/>
            <a:ext cx="159646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850818" y="2669627"/>
            <a:ext cx="159646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790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 embedded in random ‘garbage’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07172" y="4529959"/>
            <a:ext cx="8103476" cy="0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37880" y="2659117"/>
            <a:ext cx="1543034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5635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 embedded in random ‘garbage’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History, including: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Previously entered guesses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034455" y="4309241"/>
            <a:ext cx="5391807" cy="609601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34455" y="4813738"/>
            <a:ext cx="5391807" cy="105104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3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www.walldevil.com/wallpapers/w01/423667-dog-meat-fallout-3-lone-wanderer-video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20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 embedded in random ‘garbage’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History, including: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Previously entered guesses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Access denied/granted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466897" y="4498428"/>
            <a:ext cx="5969875" cy="819806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66897" y="5023945"/>
            <a:ext cx="5959365" cy="294289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71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UI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Header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Attempts 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 ‘hex codes’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 embedded in random ‘garbage’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History, including: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Previously entered guesses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Access denied/granted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Feedback (x/y correct)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30262" y="4666593"/>
            <a:ext cx="6096000" cy="987969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30262" y="5171090"/>
            <a:ext cx="6096000" cy="483472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95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0: Separation of concerns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83370"/>
            <a:ext cx="893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use the same UI for a different but similar game?</a:t>
            </a:r>
          </a:p>
          <a:p>
            <a:r>
              <a:rPr lang="en-US" sz="2400" dirty="0" smtClean="0"/>
              <a:t>What if we want to play the same game but with a different UI?</a:t>
            </a:r>
          </a:p>
        </p:txBody>
      </p:sp>
    </p:spTree>
    <p:extLst>
      <p:ext uri="{BB962C8B-B14F-4D97-AF65-F5344CB8AC3E}">
        <p14:creationId xmlns:p14="http://schemas.microsoft.com/office/powerpoint/2010/main" val="1239965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0: Separation of concerns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9998"/>
              </p:ext>
            </p:extLst>
          </p:nvPr>
        </p:nvGraphicFramePr>
        <p:xfrm>
          <a:off x="1235075" y="2984500"/>
          <a:ext cx="97218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1987101177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764481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Logic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interaction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65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883370"/>
            <a:ext cx="893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use the same UI for a different but similar game?</a:t>
            </a:r>
          </a:p>
          <a:p>
            <a:r>
              <a:rPr lang="en-US" sz="2400" dirty="0" smtClean="0"/>
              <a:t>What if we want to play the same game but with a different UI?</a:t>
            </a:r>
          </a:p>
        </p:txBody>
      </p:sp>
    </p:spTree>
    <p:extLst>
      <p:ext uri="{BB962C8B-B14F-4D97-AF65-F5344CB8AC3E}">
        <p14:creationId xmlns:p14="http://schemas.microsoft.com/office/powerpoint/2010/main" val="453652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0: Separation of concerns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69187"/>
              </p:ext>
            </p:extLst>
          </p:nvPr>
        </p:nvGraphicFramePr>
        <p:xfrm>
          <a:off x="1235075" y="2984500"/>
          <a:ext cx="97218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1987101177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764481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Logic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interaction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words should be selected and displayed</a:t>
                      </a:r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Which is the correct password?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attempts are left?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4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characters were correctly guessed?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340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883370"/>
            <a:ext cx="893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use the same UI for a different but similar game?</a:t>
            </a:r>
          </a:p>
          <a:p>
            <a:r>
              <a:rPr lang="en-US" sz="2400" dirty="0" smtClean="0"/>
              <a:t>What if we want to play the same game but with a different UI?</a:t>
            </a:r>
          </a:p>
        </p:txBody>
      </p:sp>
    </p:spTree>
    <p:extLst>
      <p:ext uri="{BB962C8B-B14F-4D97-AF65-F5344CB8AC3E}">
        <p14:creationId xmlns:p14="http://schemas.microsoft.com/office/powerpoint/2010/main" val="842030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0: Separation of concerns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5075" y="2984500"/>
          <a:ext cx="97218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1987101177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764481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Logic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interaction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words should be selected and displayed</a:t>
                      </a:r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Printing</a:t>
                      </a:r>
                      <a:r>
                        <a:rPr lang="en-US" baseline="0" dirty="0" smtClean="0"/>
                        <a:t> the words and feedback on screen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Which is the correct password?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Accepting user input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attempts are left?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Styling</a:t>
                      </a:r>
                      <a:r>
                        <a:rPr lang="en-US" baseline="0" dirty="0" smtClean="0"/>
                        <a:t> and Layout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4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characters were correctly guessed?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340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883370"/>
            <a:ext cx="893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use the same UI for a different but similar game?</a:t>
            </a:r>
          </a:p>
          <a:p>
            <a:r>
              <a:rPr lang="en-US" sz="2400" dirty="0" smtClean="0"/>
              <a:t>What if we want to play the same game but with a different UI?</a:t>
            </a:r>
          </a:p>
        </p:txBody>
      </p:sp>
    </p:spTree>
    <p:extLst>
      <p:ext uri="{BB962C8B-B14F-4D97-AF65-F5344CB8AC3E}">
        <p14:creationId xmlns:p14="http://schemas.microsoft.com/office/powerpoint/2010/main" val="1984444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0: Separation of concerns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5075" y="2984500"/>
          <a:ext cx="97218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1987101177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764481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Logic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interaction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words should be selected and displayed</a:t>
                      </a:r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Printing</a:t>
                      </a:r>
                      <a:r>
                        <a:rPr lang="en-US" baseline="0" dirty="0" smtClean="0"/>
                        <a:t> the words and feedback on screen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Which is the correct password?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Accepting user input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attempts are left?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Styling</a:t>
                      </a:r>
                      <a:r>
                        <a:rPr lang="en-US" baseline="0" dirty="0" smtClean="0"/>
                        <a:t> and Layout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4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How many characters were correctly guessed?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340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883370"/>
            <a:ext cx="893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use the same UI for a different but similar game?</a:t>
            </a:r>
          </a:p>
          <a:p>
            <a:r>
              <a:rPr lang="en-US" sz="2400" dirty="0" smtClean="0"/>
              <a:t>What if we want to play the same game but with a different UI?</a:t>
            </a:r>
          </a:p>
        </p:txBody>
      </p:sp>
      <p:pic>
        <p:nvPicPr>
          <p:cNvPr id="7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23" y="5051506"/>
            <a:ext cx="1515302" cy="13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199" y="5225098"/>
            <a:ext cx="893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→ Let’s refactor the existing code to go into 2 separate classes!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28650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UI,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 1: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Header section and ‘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()’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5947" y="1942937"/>
            <a:ext cx="6062481" cy="382893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825625"/>
            <a:ext cx="5299842" cy="4351338"/>
          </a:xfrm>
        </p:spPr>
        <p:txBody>
          <a:bodyPr/>
          <a:lstStyle/>
          <a:p>
            <a:r>
              <a:rPr lang="en-US" dirty="0" smtClean="0"/>
              <a:t>UI drawing options:</a:t>
            </a:r>
          </a:p>
          <a:p>
            <a:pPr lvl="1"/>
            <a:r>
              <a:rPr lang="en-US" dirty="0" smtClean="0"/>
              <a:t>Redraw entire screen</a:t>
            </a:r>
          </a:p>
          <a:p>
            <a:pPr lvl="2"/>
            <a:r>
              <a:rPr lang="en-US" dirty="0" smtClean="0"/>
              <a:t>Easy to program, inefficient</a:t>
            </a:r>
          </a:p>
        </p:txBody>
      </p:sp>
    </p:spTree>
    <p:extLst>
      <p:ext uri="{BB962C8B-B14F-4D97-AF65-F5344CB8AC3E}">
        <p14:creationId xmlns:p14="http://schemas.microsoft.com/office/powerpoint/2010/main" val="3516740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5947" y="1942937"/>
            <a:ext cx="6062481" cy="382893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825625"/>
            <a:ext cx="5299842" cy="4351338"/>
          </a:xfrm>
        </p:spPr>
        <p:txBody>
          <a:bodyPr/>
          <a:lstStyle/>
          <a:p>
            <a:r>
              <a:rPr lang="en-US" dirty="0" smtClean="0"/>
              <a:t>UI drawing options:</a:t>
            </a:r>
          </a:p>
          <a:p>
            <a:pPr lvl="1"/>
            <a:r>
              <a:rPr lang="en-US" dirty="0" smtClean="0"/>
              <a:t>Redraw entire screen</a:t>
            </a:r>
          </a:p>
          <a:p>
            <a:pPr lvl="2"/>
            <a:r>
              <a:rPr lang="en-US" dirty="0" smtClean="0"/>
              <a:t>Easy to program, inefficient</a:t>
            </a:r>
          </a:p>
          <a:p>
            <a:pPr lvl="1"/>
            <a:r>
              <a:rPr lang="en-US" dirty="0" smtClean="0"/>
              <a:t>Redraw only parts that change</a:t>
            </a:r>
          </a:p>
          <a:p>
            <a:pPr lvl="2"/>
            <a:r>
              <a:rPr lang="en-US" dirty="0" smtClean="0"/>
              <a:t>Hard to program, more efficient</a:t>
            </a:r>
          </a:p>
          <a:p>
            <a:r>
              <a:rPr lang="en-US" dirty="0" smtClean="0"/>
              <a:t>Typically a mix of both is applied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370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49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5947" y="1942937"/>
            <a:ext cx="6062481" cy="382893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825625"/>
            <a:ext cx="5299842" cy="4351338"/>
          </a:xfrm>
        </p:spPr>
        <p:txBody>
          <a:bodyPr/>
          <a:lstStyle/>
          <a:p>
            <a:r>
              <a:rPr lang="en-US" dirty="0" smtClean="0"/>
              <a:t>UI drawing options:</a:t>
            </a:r>
          </a:p>
          <a:p>
            <a:pPr lvl="1"/>
            <a:r>
              <a:rPr lang="en-US" dirty="0" smtClean="0"/>
              <a:t>Redraw entire screen</a:t>
            </a:r>
          </a:p>
          <a:p>
            <a:pPr lvl="2"/>
            <a:r>
              <a:rPr lang="en-US" dirty="0" smtClean="0"/>
              <a:t>Easy to program, inefficient</a:t>
            </a:r>
          </a:p>
          <a:p>
            <a:pPr lvl="1"/>
            <a:r>
              <a:rPr lang="en-US" dirty="0" smtClean="0"/>
              <a:t>Redraw only parts that change</a:t>
            </a:r>
          </a:p>
          <a:p>
            <a:pPr lvl="2"/>
            <a:r>
              <a:rPr lang="en-US" dirty="0" smtClean="0"/>
              <a:t>Hard to program, more efficient</a:t>
            </a:r>
          </a:p>
          <a:p>
            <a:r>
              <a:rPr lang="en-US" dirty="0" smtClean="0"/>
              <a:t>Typically a mix of both is applied</a:t>
            </a:r>
          </a:p>
          <a:p>
            <a:r>
              <a:rPr lang="en-US" dirty="0" smtClean="0"/>
              <a:t>This is true for all UIs, e.g.</a:t>
            </a:r>
          </a:p>
          <a:p>
            <a:pPr lvl="1"/>
            <a:r>
              <a:rPr lang="en-US" dirty="0" smtClean="0"/>
              <a:t>Web browser</a:t>
            </a:r>
          </a:p>
          <a:p>
            <a:pPr lvl="1"/>
            <a:r>
              <a:rPr lang="en-US" dirty="0" smtClean="0"/>
              <a:t>3D games</a:t>
            </a:r>
          </a:p>
          <a:p>
            <a:pPr lvl="1"/>
            <a:r>
              <a:rPr lang="en-US" dirty="0" smtClean="0"/>
              <a:t>Mobile phone interface</a:t>
            </a:r>
          </a:p>
        </p:txBody>
      </p:sp>
    </p:spTree>
    <p:extLst>
      <p:ext uri="{BB962C8B-B14F-4D97-AF65-F5344CB8AC3E}">
        <p14:creationId xmlns:p14="http://schemas.microsoft.com/office/powerpoint/2010/main" val="176956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</a:t>
            </a:fld>
            <a:endParaRPr lang="en-US"/>
          </a:p>
        </p:txBody>
      </p:sp>
      <p:pic>
        <p:nvPicPr>
          <p:cNvPr id="3080" name="Picture 8" descr="http://vignette3.wikia.nocookie.net/fallout/images/2/2a/FalloutNVHardluckblues.PNG/revision/latest?cb=20101116125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5657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10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26" y="0"/>
            <a:ext cx="850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8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50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lvl="1"/>
            <a:r>
              <a:rPr lang="en-US" dirty="0" smtClean="0"/>
              <a:t>Wait for user input (ENTER/RETURN)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lvl="1"/>
            <a:r>
              <a:rPr lang="en-US" dirty="0" smtClean="0"/>
              <a:t>Wait for user input (ENTER/RETURN)</a:t>
            </a:r>
          </a:p>
          <a:p>
            <a:pPr lvl="1"/>
            <a:r>
              <a:rPr lang="en-US" dirty="0" smtClean="0"/>
              <a:t>Add the user input to history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lvl="1"/>
            <a:r>
              <a:rPr lang="en-US" dirty="0" smtClean="0"/>
              <a:t>Wait for user input (ENTER/RETURN)</a:t>
            </a:r>
          </a:p>
          <a:p>
            <a:pPr lvl="1"/>
            <a:r>
              <a:rPr lang="en-US" dirty="0" smtClean="0"/>
              <a:t>Add the user input to history</a:t>
            </a:r>
          </a:p>
          <a:p>
            <a:pPr lvl="1"/>
            <a:r>
              <a:rPr lang="en-US" dirty="0" smtClean="0"/>
              <a:t>Call the game logic to check the guess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0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lvl="1"/>
            <a:r>
              <a:rPr lang="en-US" dirty="0" smtClean="0"/>
              <a:t>Wait for user input (ENTER/RETURN)</a:t>
            </a:r>
          </a:p>
          <a:p>
            <a:pPr lvl="1"/>
            <a:r>
              <a:rPr lang="en-US" dirty="0" smtClean="0"/>
              <a:t>Add the user input to history</a:t>
            </a:r>
          </a:p>
          <a:p>
            <a:pPr lvl="1"/>
            <a:r>
              <a:rPr lang="en-US" dirty="0" smtClean="0"/>
              <a:t>Call the game logic to check the guess</a:t>
            </a:r>
          </a:p>
          <a:p>
            <a:pPr lvl="1"/>
            <a:r>
              <a:rPr lang="en-US" dirty="0" smtClean="0"/>
              <a:t>Add the logic feedback to history</a:t>
            </a:r>
          </a:p>
          <a:p>
            <a:pPr lvl="1"/>
            <a:r>
              <a:rPr lang="en-US" dirty="0" smtClean="0"/>
              <a:t>Exit if guess correct, else repeat…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5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1: Header section and ‘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print_screen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4"/>
            <a:ext cx="6245772" cy="462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program main loop will: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print_screen</a:t>
            </a:r>
            <a:r>
              <a:rPr lang="en-US" dirty="0" smtClean="0"/>
              <a:t>() to: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header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attempts counter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hex codes and code lines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the history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Print a prompt</a:t>
            </a:r>
          </a:p>
          <a:p>
            <a:pPr lvl="1"/>
            <a:r>
              <a:rPr lang="en-US" dirty="0" smtClean="0"/>
              <a:t>Wait for user input (ENTER/RETURN)</a:t>
            </a:r>
          </a:p>
          <a:p>
            <a:pPr lvl="1"/>
            <a:r>
              <a:rPr lang="en-US" dirty="0" smtClean="0"/>
              <a:t>Add the user input to history</a:t>
            </a:r>
          </a:p>
          <a:p>
            <a:pPr lvl="1"/>
            <a:r>
              <a:rPr lang="en-US" dirty="0" smtClean="0"/>
              <a:t>Call the game logic to check the guess</a:t>
            </a:r>
          </a:p>
          <a:p>
            <a:pPr lvl="1"/>
            <a:r>
              <a:rPr lang="en-US" dirty="0" smtClean="0"/>
              <a:t>Add the logic feedback to history</a:t>
            </a:r>
          </a:p>
          <a:p>
            <a:pPr lvl="1"/>
            <a:r>
              <a:rPr lang="en-US" dirty="0" smtClean="0"/>
              <a:t>Exit if guess correct, else repeat…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6838644" y="2462734"/>
            <a:ext cx="4942482" cy="3121569"/>
          </a:xfrm>
          <a:prstGeom prst="rect">
            <a:avLst/>
          </a:prstGeom>
        </p:spPr>
      </p:pic>
      <p:pic>
        <p:nvPicPr>
          <p:cNvPr id="13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98" y="5663928"/>
            <a:ext cx="1294803" cy="11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72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2: Generating hex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57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2099015"/>
            <a:ext cx="5299842" cy="3612356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“0x” every time</a:t>
            </a:r>
          </a:p>
          <a:p>
            <a:pPr lvl="1"/>
            <a:r>
              <a:rPr lang="en-US" dirty="0" smtClean="0"/>
              <a:t>4 digits after that</a:t>
            </a:r>
          </a:p>
          <a:p>
            <a:pPr lvl="1"/>
            <a:r>
              <a:rPr lang="en-US" dirty="0" smtClean="0"/>
              <a:t>17 rows, 2 columns = 34 in total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2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94248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73892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2: Generating hex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58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2099015"/>
            <a:ext cx="5299842" cy="3612356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“0x” every time</a:t>
            </a:r>
          </a:p>
          <a:p>
            <a:pPr lvl="1"/>
            <a:r>
              <a:rPr lang="en-US" dirty="0" smtClean="0"/>
              <a:t>4 digits after that</a:t>
            </a:r>
          </a:p>
          <a:p>
            <a:pPr lvl="1"/>
            <a:r>
              <a:rPr lang="en-US" dirty="0" smtClean="0"/>
              <a:t>17 rows, 2 columns = 34 in total</a:t>
            </a:r>
          </a:p>
          <a:p>
            <a:r>
              <a:rPr lang="en-US" dirty="0" smtClean="0"/>
              <a:t>For simplicity, we will generate “0x0000” </a:t>
            </a:r>
            <a:r>
              <a:rPr lang="en-US" i="1" dirty="0" smtClean="0"/>
              <a:t>columns*rows</a:t>
            </a:r>
            <a:r>
              <a:rPr lang="en-US" dirty="0" smtClean="0"/>
              <a:t> 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2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94248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8143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2: Generating hex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59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2099015"/>
            <a:ext cx="5299842" cy="3612356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“0x” every time</a:t>
            </a:r>
          </a:p>
          <a:p>
            <a:pPr lvl="1"/>
            <a:r>
              <a:rPr lang="en-US" dirty="0" smtClean="0"/>
              <a:t>4 digits after that</a:t>
            </a:r>
          </a:p>
          <a:p>
            <a:pPr lvl="1"/>
            <a:r>
              <a:rPr lang="en-US" dirty="0" smtClean="0"/>
              <a:t>17 rows, 2 columns = 34 in total</a:t>
            </a:r>
          </a:p>
          <a:p>
            <a:r>
              <a:rPr lang="en-US" dirty="0" smtClean="0"/>
              <a:t>For simplicity, we will generate “0x0000” </a:t>
            </a:r>
            <a:r>
              <a:rPr lang="en-US" i="1" dirty="0" smtClean="0"/>
              <a:t>columns*rows</a:t>
            </a:r>
            <a:r>
              <a:rPr lang="en-US" dirty="0" smtClean="0"/>
              <a:t> times</a:t>
            </a:r>
          </a:p>
          <a:p>
            <a:r>
              <a:rPr lang="en-US" dirty="0" smtClean="0"/>
              <a:t>Generating random hex codes left as an exercise for you :)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2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94248" y="2824217"/>
            <a:ext cx="70308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55" y="1283222"/>
            <a:ext cx="1294803" cy="11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7370" y="3098042"/>
            <a:ext cx="26372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dirty="0" smtClean="0"/>
              <a:t>Demo</a:t>
            </a:r>
          </a:p>
          <a:p>
            <a:pPr algn="ctr"/>
            <a:r>
              <a:rPr lang="de-CH" sz="1000" dirty="0">
                <a:hlinkClick r:id="rId2"/>
              </a:rPr>
              <a:t>http://mitchellthompson.net/demos/terminal</a:t>
            </a:r>
            <a:r>
              <a:rPr lang="de-CH" sz="1000" dirty="0" smtClean="0">
                <a:hlinkClick r:id="rId2"/>
              </a:rPr>
              <a:t>/</a:t>
            </a:r>
            <a:endParaRPr lang="de-CH" sz="1000" dirty="0" smtClean="0"/>
          </a:p>
          <a:p>
            <a:pPr algn="ctr"/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1366641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3: Generating “code”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273" y="1854539"/>
            <a:ext cx="5299842" cy="4422435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The words separated (padded) by random characters</a:t>
            </a:r>
          </a:p>
          <a:p>
            <a:pPr lvl="1"/>
            <a:r>
              <a:rPr lang="en-US" dirty="0" smtClean="0"/>
              <a:t>Split into pieces</a:t>
            </a:r>
          </a:p>
        </p:txBody>
      </p:sp>
    </p:spTree>
    <p:extLst>
      <p:ext uri="{BB962C8B-B14F-4D97-AF65-F5344CB8AC3E}">
        <p14:creationId xmlns:p14="http://schemas.microsoft.com/office/powerpoint/2010/main" val="4098079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3: Generating “code”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0073" y="2669627"/>
            <a:ext cx="159646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850818" y="2669627"/>
            <a:ext cx="1596465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273" y="1854539"/>
            <a:ext cx="5299842" cy="4422435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The words separated (padded) by random characters</a:t>
            </a:r>
          </a:p>
          <a:p>
            <a:pPr lvl="1"/>
            <a:r>
              <a:rPr lang="en-US" dirty="0" smtClean="0"/>
              <a:t>Split into pieces</a:t>
            </a:r>
          </a:p>
          <a:p>
            <a:r>
              <a:rPr lang="en-US" dirty="0" smtClean="0"/>
              <a:t>Total size:</a:t>
            </a:r>
          </a:p>
          <a:p>
            <a:pPr lvl="1"/>
            <a:r>
              <a:rPr lang="en-US" dirty="0" smtClean="0"/>
              <a:t>line width * columns * rows</a:t>
            </a:r>
          </a:p>
        </p:txBody>
      </p:sp>
    </p:spTree>
    <p:extLst>
      <p:ext uri="{BB962C8B-B14F-4D97-AF65-F5344CB8AC3E}">
        <p14:creationId xmlns:p14="http://schemas.microsoft.com/office/powerpoint/2010/main" val="2148029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3: Generating “code”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31987" y="2749275"/>
            <a:ext cx="1059451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273" y="1854539"/>
            <a:ext cx="5299842" cy="4422435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The words separated (padded) by random characters</a:t>
            </a:r>
          </a:p>
          <a:p>
            <a:pPr lvl="1"/>
            <a:r>
              <a:rPr lang="en-US" dirty="0" smtClean="0"/>
              <a:t>Split into pieces</a:t>
            </a:r>
          </a:p>
          <a:p>
            <a:r>
              <a:rPr lang="en-US" dirty="0" smtClean="0"/>
              <a:t>Total size:</a:t>
            </a:r>
          </a:p>
          <a:p>
            <a:pPr lvl="1"/>
            <a:r>
              <a:rPr lang="en-US" dirty="0" smtClean="0"/>
              <a:t>line width * columns * rows</a:t>
            </a:r>
          </a:p>
          <a:p>
            <a:r>
              <a:rPr lang="en-US" dirty="0" smtClean="0"/>
              <a:t>Total padding size: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-</a:t>
            </a:r>
            <a:r>
              <a:rPr lang="en-US" dirty="0" smtClean="0"/>
              <a:t> length of words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13001" y="2927622"/>
            <a:ext cx="940388" cy="33469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6631987" y="3062559"/>
            <a:ext cx="481014" cy="37810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7113001" y="3262313"/>
            <a:ext cx="383174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6872494" y="3440659"/>
            <a:ext cx="1180894" cy="33469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6631988" y="3587258"/>
            <a:ext cx="240506" cy="117524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tangle 16"/>
          <p:cNvSpPr/>
          <p:nvPr/>
        </p:nvSpPr>
        <p:spPr>
          <a:xfrm>
            <a:off x="6872492" y="3775352"/>
            <a:ext cx="342695" cy="48232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tangle 17"/>
          <p:cNvSpPr/>
          <p:nvPr/>
        </p:nvSpPr>
        <p:spPr>
          <a:xfrm>
            <a:off x="7215187" y="3894958"/>
            <a:ext cx="838202" cy="362718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18"/>
          <p:cNvSpPr/>
          <p:nvPr/>
        </p:nvSpPr>
        <p:spPr>
          <a:xfrm>
            <a:off x="6872493" y="4257675"/>
            <a:ext cx="137908" cy="504823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19"/>
          <p:cNvSpPr/>
          <p:nvPr/>
        </p:nvSpPr>
        <p:spPr>
          <a:xfrm>
            <a:off x="7010706" y="4407995"/>
            <a:ext cx="1045063" cy="35450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tangle 20"/>
          <p:cNvSpPr/>
          <p:nvPr/>
        </p:nvSpPr>
        <p:spPr>
          <a:xfrm>
            <a:off x="7824788" y="4257675"/>
            <a:ext cx="230676" cy="15025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tangle 21"/>
          <p:cNvSpPr/>
          <p:nvPr/>
        </p:nvSpPr>
        <p:spPr>
          <a:xfrm>
            <a:off x="6631988" y="4761404"/>
            <a:ext cx="94845" cy="13493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 23"/>
          <p:cNvSpPr/>
          <p:nvPr/>
        </p:nvSpPr>
        <p:spPr>
          <a:xfrm>
            <a:off x="6634675" y="4896341"/>
            <a:ext cx="1306794" cy="35450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Rectangle 24"/>
          <p:cNvSpPr/>
          <p:nvPr/>
        </p:nvSpPr>
        <p:spPr>
          <a:xfrm>
            <a:off x="7941469" y="4896826"/>
            <a:ext cx="114300" cy="13493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tangle 25"/>
          <p:cNvSpPr/>
          <p:nvPr/>
        </p:nvSpPr>
        <p:spPr>
          <a:xfrm>
            <a:off x="7691437" y="4762500"/>
            <a:ext cx="364331" cy="133842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26"/>
          <p:cNvSpPr/>
          <p:nvPr/>
        </p:nvSpPr>
        <p:spPr>
          <a:xfrm>
            <a:off x="6634674" y="5395143"/>
            <a:ext cx="1418713" cy="20418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tangle 27"/>
          <p:cNvSpPr/>
          <p:nvPr/>
        </p:nvSpPr>
        <p:spPr>
          <a:xfrm>
            <a:off x="7460457" y="5250845"/>
            <a:ext cx="592930" cy="144298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tangle 28"/>
          <p:cNvSpPr/>
          <p:nvPr/>
        </p:nvSpPr>
        <p:spPr>
          <a:xfrm>
            <a:off x="8920162" y="2749275"/>
            <a:ext cx="940593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tangle 29"/>
          <p:cNvSpPr/>
          <p:nvPr/>
        </p:nvSpPr>
        <p:spPr>
          <a:xfrm>
            <a:off x="9264779" y="2927622"/>
            <a:ext cx="1076989" cy="33469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tangle 30"/>
          <p:cNvSpPr/>
          <p:nvPr/>
        </p:nvSpPr>
        <p:spPr>
          <a:xfrm>
            <a:off x="8920162" y="3062559"/>
            <a:ext cx="344618" cy="37810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9264780" y="3262313"/>
            <a:ext cx="383174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tangle 32"/>
          <p:cNvSpPr/>
          <p:nvPr/>
        </p:nvSpPr>
        <p:spPr>
          <a:xfrm>
            <a:off x="9024272" y="3440659"/>
            <a:ext cx="1317495" cy="33469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tangle 33"/>
          <p:cNvSpPr/>
          <p:nvPr/>
        </p:nvSpPr>
        <p:spPr>
          <a:xfrm>
            <a:off x="8920161" y="3587258"/>
            <a:ext cx="104111" cy="1175241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tangle 34"/>
          <p:cNvSpPr/>
          <p:nvPr/>
        </p:nvSpPr>
        <p:spPr>
          <a:xfrm>
            <a:off x="9024271" y="3775352"/>
            <a:ext cx="342695" cy="48232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tangle 35"/>
          <p:cNvSpPr/>
          <p:nvPr/>
        </p:nvSpPr>
        <p:spPr>
          <a:xfrm>
            <a:off x="9366965" y="3894958"/>
            <a:ext cx="974801" cy="362718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tangle 36"/>
          <p:cNvSpPr/>
          <p:nvPr/>
        </p:nvSpPr>
        <p:spPr>
          <a:xfrm>
            <a:off x="9024272" y="4257675"/>
            <a:ext cx="137908" cy="504823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tangle 37"/>
          <p:cNvSpPr/>
          <p:nvPr/>
        </p:nvSpPr>
        <p:spPr>
          <a:xfrm>
            <a:off x="9162485" y="4407995"/>
            <a:ext cx="1179283" cy="35450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Rectangle 38"/>
          <p:cNvSpPr/>
          <p:nvPr/>
        </p:nvSpPr>
        <p:spPr>
          <a:xfrm>
            <a:off x="9976566" y="4257675"/>
            <a:ext cx="365199" cy="15025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Rectangle 40"/>
          <p:cNvSpPr/>
          <p:nvPr/>
        </p:nvSpPr>
        <p:spPr>
          <a:xfrm>
            <a:off x="8920160" y="4896341"/>
            <a:ext cx="1173087" cy="35450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Rectangle 41"/>
          <p:cNvSpPr/>
          <p:nvPr/>
        </p:nvSpPr>
        <p:spPr>
          <a:xfrm>
            <a:off x="10093248" y="4896826"/>
            <a:ext cx="248520" cy="172855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Rectangle 42"/>
          <p:cNvSpPr/>
          <p:nvPr/>
        </p:nvSpPr>
        <p:spPr>
          <a:xfrm>
            <a:off x="9734550" y="4762500"/>
            <a:ext cx="607218" cy="133842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Rectangle 43"/>
          <p:cNvSpPr/>
          <p:nvPr/>
        </p:nvSpPr>
        <p:spPr>
          <a:xfrm>
            <a:off x="8919137" y="5396327"/>
            <a:ext cx="1418713" cy="204184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Rectangle 44"/>
          <p:cNvSpPr/>
          <p:nvPr/>
        </p:nvSpPr>
        <p:spPr>
          <a:xfrm>
            <a:off x="9522619" y="5250845"/>
            <a:ext cx="815231" cy="144298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Rectangle 45"/>
          <p:cNvSpPr/>
          <p:nvPr/>
        </p:nvSpPr>
        <p:spPr>
          <a:xfrm>
            <a:off x="10207549" y="3775352"/>
            <a:ext cx="130302" cy="119606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129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3: Generating “code”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273" y="1854539"/>
            <a:ext cx="5299842" cy="4422435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The words separated (padded) by random characters</a:t>
            </a:r>
          </a:p>
          <a:p>
            <a:pPr lvl="1"/>
            <a:r>
              <a:rPr lang="en-US" dirty="0" smtClean="0"/>
              <a:t>Split into pieces</a:t>
            </a:r>
          </a:p>
          <a:p>
            <a:r>
              <a:rPr lang="en-US" dirty="0" smtClean="0"/>
              <a:t>Total size:</a:t>
            </a:r>
          </a:p>
          <a:p>
            <a:pPr lvl="1"/>
            <a:r>
              <a:rPr lang="en-US" dirty="0" smtClean="0"/>
              <a:t>line width * columns * rows</a:t>
            </a:r>
          </a:p>
          <a:p>
            <a:r>
              <a:rPr lang="en-US" dirty="0" smtClean="0"/>
              <a:t>Total padding size: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-</a:t>
            </a:r>
            <a:r>
              <a:rPr lang="en-US" dirty="0" smtClean="0"/>
              <a:t> length of words</a:t>
            </a:r>
            <a:endParaRPr lang="en-US" dirty="0"/>
          </a:p>
          <a:p>
            <a:r>
              <a:rPr lang="en-US" dirty="0" smtClean="0"/>
              <a:t>Individual padding size:</a:t>
            </a:r>
          </a:p>
          <a:p>
            <a:pPr lvl="1"/>
            <a:r>
              <a:rPr lang="en-US" dirty="0" smtClean="0"/>
              <a:t>Total padding / #words + 1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1987" y="2749275"/>
            <a:ext cx="1059451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81629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3: Generating “code”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64</a:t>
            </a:fld>
            <a:endParaRPr lang="en-US"/>
          </a:p>
        </p:txBody>
      </p:sp>
      <p:pic>
        <p:nvPicPr>
          <p:cNvPr id="13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80" y="5743030"/>
            <a:ext cx="1294803" cy="11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5918433" y="1825625"/>
            <a:ext cx="6062481" cy="382893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273" y="1854539"/>
            <a:ext cx="5299842" cy="4422435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The words separated (padded) by random characters</a:t>
            </a:r>
          </a:p>
          <a:p>
            <a:pPr lvl="1"/>
            <a:r>
              <a:rPr lang="en-US" dirty="0" smtClean="0"/>
              <a:t>Split into pieces</a:t>
            </a:r>
          </a:p>
          <a:p>
            <a:r>
              <a:rPr lang="en-US" dirty="0" smtClean="0"/>
              <a:t>Total size:</a:t>
            </a:r>
          </a:p>
          <a:p>
            <a:pPr lvl="1"/>
            <a:r>
              <a:rPr lang="en-US" dirty="0" smtClean="0"/>
              <a:t>line width * columns * rows</a:t>
            </a:r>
          </a:p>
          <a:p>
            <a:r>
              <a:rPr lang="en-US" dirty="0" smtClean="0"/>
              <a:t>Total padding size: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-</a:t>
            </a:r>
            <a:r>
              <a:rPr lang="en-US" dirty="0" smtClean="0"/>
              <a:t> length of words</a:t>
            </a:r>
            <a:endParaRPr lang="en-US" dirty="0"/>
          </a:p>
          <a:p>
            <a:r>
              <a:rPr lang="en-US" dirty="0" smtClean="0"/>
              <a:t>Individual padding size:</a:t>
            </a:r>
          </a:p>
          <a:p>
            <a:pPr lvl="1"/>
            <a:r>
              <a:rPr lang="en-US" dirty="0" smtClean="0"/>
              <a:t>Total padding / #words + 1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1987" y="2749275"/>
            <a:ext cx="1059451" cy="178347"/>
          </a:xfrm>
          <a:prstGeom prst="rect">
            <a:avLst/>
          </a:prstGeom>
          <a:solidFill>
            <a:srgbClr val="C00000">
              <a:alpha val="6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69700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65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900429"/>
            <a:ext cx="5299842" cy="428822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Print hex codes</a:t>
            </a:r>
          </a:p>
          <a:p>
            <a:pPr lvl="1"/>
            <a:r>
              <a:rPr lang="en-US" dirty="0" smtClean="0"/>
              <a:t>Print lines</a:t>
            </a:r>
          </a:p>
          <a:p>
            <a:pPr lvl="1"/>
            <a:r>
              <a:rPr lang="en-US" dirty="0" smtClean="0"/>
              <a:t>Print history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3" y="2824217"/>
            <a:ext cx="665248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61261" y="2824217"/>
            <a:ext cx="693419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68681" y="2824217"/>
            <a:ext cx="1592579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3154681" y="2824217"/>
            <a:ext cx="1531620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4686301" y="2824217"/>
            <a:ext cx="1579613" cy="2995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6974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66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900429"/>
            <a:ext cx="5299842" cy="428822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Print hex codes</a:t>
            </a:r>
          </a:p>
          <a:p>
            <a:pPr lvl="1"/>
            <a:r>
              <a:rPr lang="en-US" dirty="0" smtClean="0"/>
              <a:t>Print lines</a:t>
            </a:r>
          </a:p>
          <a:p>
            <a:pPr lvl="1"/>
            <a:r>
              <a:rPr lang="en-US" dirty="0" smtClean="0"/>
              <a:t>Print history</a:t>
            </a:r>
          </a:p>
          <a:p>
            <a:r>
              <a:rPr lang="en-US" dirty="0" smtClean="0"/>
              <a:t>But: The terminal prints </a:t>
            </a:r>
            <a:r>
              <a:rPr lang="en-US" i="1" dirty="0" smtClean="0"/>
              <a:t>line by line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2" y="5034456"/>
            <a:ext cx="6062481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6844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67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900429"/>
            <a:ext cx="5299842" cy="428822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Print hex codes</a:t>
            </a:r>
          </a:p>
          <a:p>
            <a:pPr lvl="1"/>
            <a:r>
              <a:rPr lang="en-US" dirty="0" smtClean="0"/>
              <a:t>Print lines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(Print history)</a:t>
            </a:r>
          </a:p>
          <a:p>
            <a:r>
              <a:rPr lang="en-US" dirty="0" smtClean="0"/>
              <a:t>But: The terminal prints </a:t>
            </a:r>
            <a:r>
              <a:rPr lang="en-US" i="1" dirty="0" smtClean="0"/>
              <a:t>line by line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 every row, print correct parts of the complete output</a:t>
            </a:r>
          </a:p>
          <a:p>
            <a:pPr lvl="1"/>
            <a:r>
              <a:rPr lang="en-US" dirty="0" smtClean="0"/>
              <a:t>Hex + code + Hex + code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(+ history)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3" y="5034456"/>
            <a:ext cx="665248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61261" y="5034456"/>
            <a:ext cx="693419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68681" y="5034456"/>
            <a:ext cx="1592579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3154681" y="5034456"/>
            <a:ext cx="1531620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4686301" y="5034456"/>
            <a:ext cx="1579613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5148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68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1900429"/>
            <a:ext cx="5299842" cy="428822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Print hex codes</a:t>
            </a:r>
          </a:p>
          <a:p>
            <a:pPr lvl="1"/>
            <a:r>
              <a:rPr lang="en-US" dirty="0" smtClean="0"/>
              <a:t>Print lines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(Print history)</a:t>
            </a:r>
          </a:p>
          <a:p>
            <a:r>
              <a:rPr lang="en-US" dirty="0" smtClean="0"/>
              <a:t>But: The terminal prints </a:t>
            </a:r>
            <a:r>
              <a:rPr lang="en-US" i="1" dirty="0" smtClean="0"/>
              <a:t>line by line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 every row, print correct parts of the complete output</a:t>
            </a:r>
          </a:p>
          <a:p>
            <a:pPr lvl="1"/>
            <a:r>
              <a:rPr lang="en-US" dirty="0" smtClean="0"/>
              <a:t>Hex + code + Hex + code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(+ history)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33" y="5034456"/>
            <a:ext cx="665248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2461261" y="5034456"/>
            <a:ext cx="693419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868681" y="5034456"/>
            <a:ext cx="1592579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3154681" y="5034456"/>
            <a:ext cx="1531620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4686301" y="5034456"/>
            <a:ext cx="1579613" cy="25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80" y="5743030"/>
            <a:ext cx="1294803" cy="11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26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 (cont.)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69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2482782"/>
            <a:ext cx="5299842" cy="3081474"/>
          </a:xfrm>
        </p:spPr>
        <p:txBody>
          <a:bodyPr>
            <a:normAutofit/>
          </a:bodyPr>
          <a:lstStyle/>
          <a:p>
            <a:r>
              <a:rPr lang="en-US" dirty="0" smtClean="0"/>
              <a:t>Printing the history</a:t>
            </a:r>
          </a:p>
          <a:p>
            <a:pPr lvl="1"/>
            <a:r>
              <a:rPr lang="en-US" dirty="0" smtClean="0"/>
              <a:t>Only print as many history lines as there are rows of hex/code</a:t>
            </a:r>
          </a:p>
          <a:p>
            <a:pPr lvl="1"/>
            <a:r>
              <a:rPr lang="en-US" dirty="0" smtClean="0"/>
              <a:t>If there is not enough history, print nothing there</a:t>
            </a:r>
          </a:p>
          <a:p>
            <a:pPr lvl="1"/>
            <a:r>
              <a:rPr lang="en-US" dirty="0" smtClean="0"/>
              <a:t>Latest history at the bottom</a:t>
            </a:r>
          </a:p>
          <a:p>
            <a:pPr lvl="1"/>
            <a:r>
              <a:rPr lang="en-US" dirty="0" smtClean="0"/>
              <a:t>Last line should not have a newline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6301" y="2827283"/>
            <a:ext cx="1579613" cy="2992379"/>
          </a:xfrm>
          <a:prstGeom prst="rect">
            <a:avLst/>
          </a:prstGeom>
          <a:solidFill>
            <a:srgbClr val="C00000">
              <a:alpha val="3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208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2" y="0"/>
            <a:ext cx="959223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88173"/>
            <a:ext cx="12192000" cy="16816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What’s the puzzle? - Understanding functionality</a:t>
            </a:r>
            <a:endParaRPr lang="de-CH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408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UI, Part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4: Formatting (cont.)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70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98172" y="2482782"/>
            <a:ext cx="5299842" cy="3081474"/>
          </a:xfrm>
        </p:spPr>
        <p:txBody>
          <a:bodyPr>
            <a:normAutofit/>
          </a:bodyPr>
          <a:lstStyle/>
          <a:p>
            <a:r>
              <a:rPr lang="en-US" dirty="0" smtClean="0"/>
              <a:t>Printing the history</a:t>
            </a:r>
          </a:p>
          <a:p>
            <a:pPr lvl="1"/>
            <a:r>
              <a:rPr lang="en-US" dirty="0" smtClean="0"/>
              <a:t>Only print as many history lines as there are rows of hex/code</a:t>
            </a:r>
          </a:p>
          <a:p>
            <a:pPr lvl="1"/>
            <a:r>
              <a:rPr lang="en-US" dirty="0" smtClean="0"/>
              <a:t>If there is not enough history, print nothing there</a:t>
            </a:r>
          </a:p>
          <a:p>
            <a:pPr lvl="1"/>
            <a:r>
              <a:rPr lang="en-US" dirty="0" smtClean="0"/>
              <a:t>Latest history at the bottom</a:t>
            </a:r>
          </a:p>
          <a:p>
            <a:pPr lvl="1"/>
            <a:r>
              <a:rPr lang="en-US" dirty="0" smtClean="0"/>
              <a:t>Last line should not have a newline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743" r="11212" b="21533"/>
          <a:stretch/>
        </p:blipFill>
        <p:spPr>
          <a:xfrm>
            <a:off x="203433" y="1990725"/>
            <a:ext cx="6062481" cy="38289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6301" y="2827283"/>
            <a:ext cx="1579613" cy="2992379"/>
          </a:xfrm>
          <a:prstGeom prst="rect">
            <a:avLst/>
          </a:prstGeom>
          <a:solidFill>
            <a:srgbClr val="C00000">
              <a:alpha val="3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images.wikia.com/fallout/images/e/e9/Beta_Soft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11" y="5423942"/>
            <a:ext cx="1294803" cy="11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71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2" y="0"/>
            <a:ext cx="959223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88173"/>
            <a:ext cx="12192000" cy="16816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Future work</a:t>
            </a:r>
            <a:endParaRPr lang="de-CH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5402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More things to do!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xercise </a:t>
            </a:r>
            <a:r>
              <a:rPr lang="en-US" dirty="0" smtClean="0"/>
              <a:t>11</a:t>
            </a:r>
          </a:p>
          <a:p>
            <a:pPr lvl="1"/>
            <a:r>
              <a:rPr lang="en-US" dirty="0" smtClean="0"/>
              <a:t>Random hex codes</a:t>
            </a:r>
          </a:p>
          <a:p>
            <a:pPr lvl="1"/>
            <a:r>
              <a:rPr lang="en-US" dirty="0" smtClean="0"/>
              <a:t>More fun choice of words (more shared characters)</a:t>
            </a:r>
          </a:p>
          <a:p>
            <a:pPr lvl="1"/>
            <a:r>
              <a:rPr lang="en-US" dirty="0" smtClean="0"/>
              <a:t>Alternative game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22807" r="82882" b="21533"/>
          <a:stretch/>
        </p:blipFill>
        <p:spPr>
          <a:xfrm>
            <a:off x="9981440" y="1460938"/>
            <a:ext cx="1057809" cy="44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45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More things to do!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11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/>
              <a:t>hex codes</a:t>
            </a:r>
          </a:p>
          <a:p>
            <a:pPr lvl="1"/>
            <a:r>
              <a:rPr lang="en-US" dirty="0" smtClean="0"/>
              <a:t>More fun choice of words (more shared characters)</a:t>
            </a:r>
          </a:p>
          <a:p>
            <a:pPr lvl="1"/>
            <a:r>
              <a:rPr lang="en-US" dirty="0" smtClean="0"/>
              <a:t>Alternative game rules</a:t>
            </a:r>
          </a:p>
          <a:p>
            <a:r>
              <a:rPr lang="en-US" dirty="0" smtClean="0"/>
              <a:t>And furthermore…</a:t>
            </a:r>
          </a:p>
          <a:p>
            <a:pPr lvl="1"/>
            <a:r>
              <a:rPr lang="en-US" dirty="0" smtClean="0"/>
              <a:t>Removal of duds / replenishing allowance</a:t>
            </a:r>
          </a:p>
          <a:p>
            <a:pPr lvl="1"/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2" t="22828" r="7108"/>
          <a:stretch/>
        </p:blipFill>
        <p:spPr>
          <a:xfrm>
            <a:off x="8196284" y="1690688"/>
            <a:ext cx="3571831" cy="3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94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More things to do!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11</a:t>
            </a:r>
            <a:endParaRPr lang="en-US" dirty="0" smtClean="0"/>
          </a:p>
          <a:p>
            <a:pPr lvl="1"/>
            <a:r>
              <a:rPr lang="en-US" dirty="0" smtClean="0"/>
              <a:t>Random hex codes</a:t>
            </a:r>
          </a:p>
          <a:p>
            <a:pPr lvl="1"/>
            <a:r>
              <a:rPr lang="en-US" dirty="0" smtClean="0"/>
              <a:t>More fun choice of words (more shared characters)</a:t>
            </a:r>
          </a:p>
          <a:p>
            <a:pPr lvl="1"/>
            <a:r>
              <a:rPr lang="en-US" dirty="0" smtClean="0"/>
              <a:t>Alternative game rules</a:t>
            </a:r>
          </a:p>
          <a:p>
            <a:r>
              <a:rPr lang="en-US" dirty="0" smtClean="0"/>
              <a:t>And furthermore…</a:t>
            </a:r>
          </a:p>
          <a:p>
            <a:pPr lvl="1"/>
            <a:r>
              <a:rPr lang="en-US" dirty="0" smtClean="0"/>
              <a:t>Removal of duds / replenishing allowance</a:t>
            </a:r>
          </a:p>
          <a:p>
            <a:pPr lvl="1"/>
            <a:r>
              <a:rPr lang="en-US" dirty="0"/>
              <a:t>Moving the cursor instead of redrawing the entire </a:t>
            </a:r>
            <a:r>
              <a:rPr lang="en-US" dirty="0" smtClean="0"/>
              <a:t>screen</a:t>
            </a:r>
          </a:p>
          <a:p>
            <a:pPr lvl="2"/>
            <a:r>
              <a:rPr lang="en-US" dirty="0" smtClean="0"/>
              <a:t>Using terminal commands or </a:t>
            </a:r>
            <a:r>
              <a:rPr lang="en-US" i="1" dirty="0" err="1" smtClean="0"/>
              <a:t>ncurses</a:t>
            </a:r>
          </a:p>
          <a:p>
            <a:pPr lvl="1"/>
            <a:r>
              <a:rPr lang="en-US" dirty="0" smtClean="0"/>
              <a:t>Different UI (for example using </a:t>
            </a:r>
            <a:r>
              <a:rPr lang="en-US" dirty="0" err="1" smtClean="0"/>
              <a:t>Kivy</a:t>
            </a:r>
            <a:r>
              <a:rPr lang="en-US" dirty="0" smtClean="0"/>
              <a:t>)</a:t>
            </a:r>
          </a:p>
          <a:p>
            <a:pPr lvl="1"/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11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Some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advice for the exam and the future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Learning by doing</a:t>
            </a:r>
          </a:p>
          <a:p>
            <a:pPr lvl="1"/>
            <a:r>
              <a:rPr lang="de-CH" dirty="0" smtClean="0"/>
              <a:t>Write your own programs from scratch!</a:t>
            </a:r>
          </a:p>
          <a:p>
            <a:pPr lvl="2"/>
            <a:r>
              <a:rPr lang="de-CH" dirty="0" smtClean="0"/>
              <a:t>No copying from friends</a:t>
            </a:r>
          </a:p>
          <a:p>
            <a:pPr lvl="2"/>
            <a:r>
              <a:rPr lang="de-CH" dirty="0" smtClean="0"/>
              <a:t>No «reading and understanding» without any writing</a:t>
            </a:r>
          </a:p>
          <a:p>
            <a:pPr lvl="1"/>
            <a:r>
              <a:rPr lang="de-CH" dirty="0" smtClean="0"/>
              <a:t>Keep practicing, solve small problems</a:t>
            </a:r>
          </a:p>
          <a:p>
            <a:pPr lvl="2"/>
            <a:r>
              <a:rPr lang="de-CH" dirty="0" smtClean="0"/>
              <a:t>Write a text-based adventure game</a:t>
            </a:r>
          </a:p>
          <a:p>
            <a:pPr lvl="2"/>
            <a:r>
              <a:rPr lang="de-CH" dirty="0" smtClean="0"/>
              <a:t>Write a simple, interactive calculator ( + - / * etc.)</a:t>
            </a:r>
          </a:p>
          <a:p>
            <a:pPr lvl="2"/>
            <a:r>
              <a:rPr lang="de-CH" dirty="0" smtClean="0"/>
              <a:t>Solve the </a:t>
            </a:r>
            <a:r>
              <a:rPr lang="de-CH" dirty="0" smtClean="0"/>
              <a:t>exercises by yourself! (And don’t memorize them)</a:t>
            </a:r>
            <a:endParaRPr lang="de-CH" dirty="0" smtClean="0"/>
          </a:p>
          <a:p>
            <a:r>
              <a:rPr lang="de-CH" dirty="0" smtClean="0"/>
              <a:t>It’s hard for everyone in the beginning, just keep practicing!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2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 descr="http://www.walldevil.com/wallpapers/w01/423667-dog-meat-fallout-3-lone-wanderer-video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0340" y="1024521"/>
            <a:ext cx="12344400" cy="2208400"/>
          </a:xfrm>
          <a:prstGeom prst="rect">
            <a:avLst/>
          </a:prstGeom>
          <a:solidFill>
            <a:schemeClr val="bg2">
              <a:lumMod val="2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400" dirty="0" smtClean="0"/>
              <a:t>Informatik I Live Coding</a:t>
            </a:r>
          </a:p>
          <a:p>
            <a:pPr algn="ctr"/>
            <a:r>
              <a:rPr lang="de-CH" sz="4000" dirty="0" smtClean="0"/>
              <a:t>Thanks for your attention and good luck!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513837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769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us with your feedback regarding the </a:t>
            </a:r>
            <a:r>
              <a:rPr lang="en-US" dirty="0" err="1"/>
              <a:t>Informatik</a:t>
            </a:r>
            <a:r>
              <a:rPr lang="en-US" dirty="0"/>
              <a:t> 1 lecture!</a:t>
            </a: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https://qmsl.uzh.ch/de/XELN4 </a:t>
            </a:r>
            <a:r>
              <a:rPr lang="en-US" dirty="0"/>
              <a:t>(DE)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https://qmsl.uzh.ch/en/XELN4 </a:t>
            </a:r>
            <a:r>
              <a:rPr lang="en-US" dirty="0"/>
              <a:t>(EN)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links are also provided in the OLAT forum in the post “Course Evaluation”.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B300-5CA2-5E42-9180-D48F1BD93EC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5A5DB-575D-1945-AF7B-61B4D7DC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969" y="1773699"/>
            <a:ext cx="4449452" cy="44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86703" y="2112579"/>
            <a:ext cx="1933904" cy="2638097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86703" y="2112579"/>
            <a:ext cx="4424856" cy="998483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86703" y="2112579"/>
            <a:ext cx="2501463" cy="1376855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Fallout 3 Word Puzzle: Basic 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825625"/>
            <a:ext cx="57938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Display </a:t>
            </a:r>
            <a:r>
              <a:rPr lang="de-CH" i="1" dirty="0"/>
              <a:t>n</a:t>
            </a:r>
            <a:r>
              <a:rPr lang="de-CH" dirty="0" smtClean="0"/>
              <a:t> possible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Allow the user to enter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15BB-5AB3-854C-927D-47D879A0E95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806" r="10202" b="21405"/>
          <a:stretch/>
        </p:blipFill>
        <p:spPr>
          <a:xfrm>
            <a:off x="6306208" y="2648604"/>
            <a:ext cx="5496912" cy="30059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59062" y="2564524"/>
            <a:ext cx="4319752" cy="2785242"/>
          </a:xfrm>
          <a:prstGeom prst="straightConnector1">
            <a:avLst/>
          </a:prstGeom>
          <a:ln w="381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3232</Words>
  <Application>Microsoft Office PowerPoint</Application>
  <PresentationFormat>Widescreen</PresentationFormat>
  <Paragraphs>794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Helvetica Neue</vt:lpstr>
      <vt:lpstr>Lucida Console</vt:lpstr>
      <vt:lpstr>Office Theme</vt:lpstr>
      <vt:lpstr>PowerPoint Presentation</vt:lpstr>
      <vt:lpstr>Quality Management</vt:lpstr>
      <vt:lpstr>Informatik I HS 18  “Live Coding”   Fallout 3 Word Puzzle  </vt:lpstr>
      <vt:lpstr>PowerPoint Presentation</vt:lpstr>
      <vt:lpstr>PowerPoint Presentation</vt:lpstr>
      <vt:lpstr>PowerPoint Presentation</vt:lpstr>
      <vt:lpstr>PowerPoint Presentation</vt:lpstr>
      <vt:lpstr>Fallout 3 Word Puzzle: Basic Features</vt:lpstr>
      <vt:lpstr>Fallout 3 Word Puzzle: Basic Features</vt:lpstr>
      <vt:lpstr>Fallout 3 Word Puzzle: Basic Features</vt:lpstr>
      <vt:lpstr>Fallout 3 Word Puzzle: Basic Features</vt:lpstr>
      <vt:lpstr>Fallout 3 Word Puzzle: Basic Features</vt:lpstr>
      <vt:lpstr>Fallout 3 Word Puzzle: Basic Features</vt:lpstr>
      <vt:lpstr>Fallout 3 Word Puzzle: Ingredients</vt:lpstr>
      <vt:lpstr>Fallout 3 Word Puzzle: Ingredients</vt:lpstr>
      <vt:lpstr>Fallout 3 Word Puzzle: Ingredients</vt:lpstr>
      <vt:lpstr>Fallout 3 Word Puzzle: Ingredients</vt:lpstr>
      <vt:lpstr>Fallout 3 Word Puzzle: Ingredients</vt:lpstr>
      <vt:lpstr>Fallout 3 Word Puzzle: Ingredients</vt:lpstr>
      <vt:lpstr>Functionality, Part 1: Getting the words</vt:lpstr>
      <vt:lpstr>Functionality, Part 1: Getting the words</vt:lpstr>
      <vt:lpstr>Functionality, Part 1: Getting the words</vt:lpstr>
      <vt:lpstr>Functionality, Part 1: Getting the words</vt:lpstr>
      <vt:lpstr>Functionality, Part 1: Getting the words</vt:lpstr>
      <vt:lpstr>Functionality, Part 1: Getting the words</vt:lpstr>
      <vt:lpstr>Functionality, Part 2: Basic interaction</vt:lpstr>
      <vt:lpstr>Functionality, Part 2: Basic interaction</vt:lpstr>
      <vt:lpstr>Functionality, Part 2: More feedback!</vt:lpstr>
      <vt:lpstr>Functionality, Part 2: Comparing characters?</vt:lpstr>
      <vt:lpstr>Functionality, Part 2: Comparing characters?</vt:lpstr>
      <vt:lpstr>Functionality, Part 2: Comparing characters?</vt:lpstr>
      <vt:lpstr>Functionality: done!</vt:lpstr>
      <vt:lpstr>PowerPoint Presentation</vt:lpstr>
      <vt:lpstr>Fallout 3 Word Puzzle: UI</vt:lpstr>
      <vt:lpstr>Fallout 3 Word Puzzle: UI</vt:lpstr>
      <vt:lpstr>Fallout 3 Word Puzzle: UI</vt:lpstr>
      <vt:lpstr>Fallout 3 Word Puzzle: UI</vt:lpstr>
      <vt:lpstr>Fallout 3 Word Puzzle: UI</vt:lpstr>
      <vt:lpstr>Fallout 3 Word Puzzle: UI</vt:lpstr>
      <vt:lpstr>Fallout 3 Word Puzzle: UI</vt:lpstr>
      <vt:lpstr>Fallout 3 Word Puzzle: UI</vt:lpstr>
      <vt:lpstr>UI, Part 0: Separation of concerns</vt:lpstr>
      <vt:lpstr>UI, Part 0: Separation of concerns</vt:lpstr>
      <vt:lpstr>UI, Part 0: Separation of concerns</vt:lpstr>
      <vt:lpstr>UI, Part 0: Separation of concerns</vt:lpstr>
      <vt:lpstr>UI, Part 0: Separation of concerns</vt:lpstr>
      <vt:lpstr>UI, Part 1: Header section and ‘print_screen()’</vt:lpstr>
      <vt:lpstr>UI, Part 1: Header section and ‘print_screen()’</vt:lpstr>
      <vt:lpstr>UI, Part 1: Header section and ‘print_screen()’</vt:lpstr>
      <vt:lpstr>PowerPoint Presentation</vt:lpstr>
      <vt:lpstr>UI, Part 1: Header section and ‘print_screen()’</vt:lpstr>
      <vt:lpstr>UI, Part 1: Header section and ‘print_screen()’</vt:lpstr>
      <vt:lpstr>UI, Part 1: Header section and ‘print_screen()’</vt:lpstr>
      <vt:lpstr>UI, Part 1: Header section and ‘print_screen()’</vt:lpstr>
      <vt:lpstr>UI, Part 1: Header section and ‘print_screen()’</vt:lpstr>
      <vt:lpstr>UI, Part 1: Header section and ‘print_screen()’</vt:lpstr>
      <vt:lpstr>UI, Part 2: Generating hex codes</vt:lpstr>
      <vt:lpstr>UI, Part 2: Generating hex codes</vt:lpstr>
      <vt:lpstr>UI, Part 2: Generating hex codes</vt:lpstr>
      <vt:lpstr>UI, Part 3: Generating “code”</vt:lpstr>
      <vt:lpstr>UI, Part 3: Generating “code”</vt:lpstr>
      <vt:lpstr>UI, Part 3: Generating “code”</vt:lpstr>
      <vt:lpstr>UI, Part 3: Generating “code”</vt:lpstr>
      <vt:lpstr>UI, Part 3: Generating “code”</vt:lpstr>
      <vt:lpstr>UI, Part 4: Formatting</vt:lpstr>
      <vt:lpstr>UI, Part 4: Formatting</vt:lpstr>
      <vt:lpstr>UI, Part 4: Formatting</vt:lpstr>
      <vt:lpstr>UI, Part 4: Formatting</vt:lpstr>
      <vt:lpstr>UI, Part 4: Formatting (cont.)</vt:lpstr>
      <vt:lpstr>UI, Part 4: Formatting (cont.)</vt:lpstr>
      <vt:lpstr>PowerPoint Presentation</vt:lpstr>
      <vt:lpstr>More things to do!</vt:lpstr>
      <vt:lpstr>More things to do!</vt:lpstr>
      <vt:lpstr>More things to do!</vt:lpstr>
      <vt:lpstr>Some advice for the exam and the future</vt:lpstr>
      <vt:lpstr>PowerPoint Presentation</vt:lpstr>
      <vt:lpstr>Quality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win10</cp:lastModifiedBy>
  <cp:revision>91</cp:revision>
  <dcterms:created xsi:type="dcterms:W3CDTF">2016-08-09T05:28:14Z</dcterms:created>
  <dcterms:modified xsi:type="dcterms:W3CDTF">2018-12-04T08:22:29Z</dcterms:modified>
</cp:coreProperties>
</file>